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slideLayouts/slideLayout13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6" r:id="rId1"/>
    <p:sldMasterId id="2147483708" r:id="rId2"/>
    <p:sldMasterId id="2147483710" r:id="rId3"/>
  </p:sldMasterIdLst>
  <p:notesMasterIdLst>
    <p:notesMasterId r:id="rId11"/>
  </p:notesMasterIdLst>
  <p:sldIdLst>
    <p:sldId id="348" r:id="rId4"/>
    <p:sldId id="347" r:id="rId5"/>
    <p:sldId id="346" r:id="rId6"/>
    <p:sldId id="345" r:id="rId7"/>
    <p:sldId id="344" r:id="rId8"/>
    <p:sldId id="343" r:id="rId9"/>
    <p:sldId id="342" r:id="rId10"/>
  </p:sldIdLst>
  <p:sldSz cx="13208000" cy="9906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3120" userDrawn="1">
          <p15:clr>
            <a:srgbClr val="A4A3A4"/>
          </p15:clr>
        </p15:guide>
        <p15:guide id="2" pos="4160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Pedro Castro" initials="PC" lastIdx="2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FF"/>
    <a:srgbClr val="70AD47"/>
    <a:srgbClr val="F5CBB1"/>
    <a:srgbClr val="F4DFD8"/>
    <a:srgbClr val="FFCCCC"/>
    <a:srgbClr val="C6D9F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82545" autoAdjust="0"/>
  </p:normalViewPr>
  <p:slideViewPr>
    <p:cSldViewPr>
      <p:cViewPr varScale="1">
        <p:scale>
          <a:sx n="46" d="100"/>
          <a:sy n="46" d="100"/>
        </p:scale>
        <p:origin x="1296" y="52"/>
      </p:cViewPr>
      <p:guideLst>
        <p:guide orient="horz" pos="3120"/>
        <p:guide pos="416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 varScale="1">
      <p:scale>
        <a:sx n="100" d="100"/>
        <a:sy n="100" d="100"/>
      </p:scale>
      <p:origin x="0" y="-82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presProps" Target="presProps.xml"/><Relationship Id="rId3" Type="http://schemas.openxmlformats.org/officeDocument/2006/relationships/slideMaster" Target="slideMasters/slideMaster3.xml"/><Relationship Id="rId7" Type="http://schemas.openxmlformats.org/officeDocument/2006/relationships/slide" Target="slides/slide4.xml"/><Relationship Id="rId12" Type="http://schemas.openxmlformats.org/officeDocument/2006/relationships/commentAuthors" Target="commentAuthors.xml"/><Relationship Id="rId2" Type="http://schemas.openxmlformats.org/officeDocument/2006/relationships/slideMaster" Target="slideMasters/slideMaster2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notesMaster" Target="notesMasters/notesMaster1.xml"/><Relationship Id="rId5" Type="http://schemas.openxmlformats.org/officeDocument/2006/relationships/slide" Target="slides/slide2.xml"/><Relationship Id="rId15" Type="http://schemas.openxmlformats.org/officeDocument/2006/relationships/theme" Target="theme/theme1.xml"/><Relationship Id="rId10" Type="http://schemas.openxmlformats.org/officeDocument/2006/relationships/slide" Target="slides/slide7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ES" dirty="0"/>
          </a:p>
        </p:txBody>
      </p:sp>
      <p:sp>
        <p:nvSpPr>
          <p:cNvPr id="3" name="Marcador de fech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A16C960-8981-4B72-B097-6DC1969325B3}" type="datetimeFigureOut">
              <a:rPr lang="es-ES" smtClean="0"/>
              <a:t>21/07/2020</a:t>
            </a:fld>
            <a:endParaRPr lang="es-ES" dirty="0"/>
          </a:p>
        </p:txBody>
      </p:sp>
      <p:sp>
        <p:nvSpPr>
          <p:cNvPr id="4" name="Marcador de imagen d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ES" dirty="0"/>
          </a:p>
        </p:txBody>
      </p:sp>
      <p:sp>
        <p:nvSpPr>
          <p:cNvPr id="5" name="Marcador de nota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ES" dirty="0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E112544-A241-46C7-85EE-E0055B938EA6}" type="slidenum">
              <a:rPr lang="es-ES" smtClean="0"/>
              <a:t>‹#›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61499572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941388" y="752475"/>
            <a:ext cx="5006975" cy="375602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algn="l"/>
            <a:endParaRPr lang="he-I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814838F-9D6F-49E9-B205-451706110923}" type="slidenum">
              <a:rPr kumimoji="0" lang="he-IL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4962674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90600" y="1621191"/>
            <a:ext cx="11226800" cy="3448756"/>
          </a:xfrm>
        </p:spPr>
        <p:txBody>
          <a:bodyPr anchor="b"/>
          <a:lstStyle>
            <a:lvl1pPr algn="ctr">
              <a:defRPr sz="8666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651000" y="5202944"/>
            <a:ext cx="9906000" cy="2391656"/>
          </a:xfrm>
        </p:spPr>
        <p:txBody>
          <a:bodyPr/>
          <a:lstStyle>
            <a:lvl1pPr marL="0" indent="0" algn="ctr">
              <a:buNone/>
              <a:defRPr sz="3467"/>
            </a:lvl1pPr>
            <a:lvl2pPr marL="660380" indent="0" algn="ctr">
              <a:buNone/>
              <a:defRPr sz="2889"/>
            </a:lvl2pPr>
            <a:lvl3pPr marL="1320759" indent="0" algn="ctr">
              <a:buNone/>
              <a:defRPr sz="2600"/>
            </a:lvl3pPr>
            <a:lvl4pPr marL="1981139" indent="0" algn="ctr">
              <a:buNone/>
              <a:defRPr sz="2311"/>
            </a:lvl4pPr>
            <a:lvl5pPr marL="2641519" indent="0" algn="ctr">
              <a:buNone/>
              <a:defRPr sz="2311"/>
            </a:lvl5pPr>
            <a:lvl6pPr marL="3301898" indent="0" algn="ctr">
              <a:buNone/>
              <a:defRPr sz="2311"/>
            </a:lvl6pPr>
            <a:lvl7pPr marL="3962278" indent="0" algn="ctr">
              <a:buNone/>
              <a:defRPr sz="2311"/>
            </a:lvl7pPr>
            <a:lvl8pPr marL="4622658" indent="0" algn="ctr">
              <a:buNone/>
              <a:defRPr sz="2311"/>
            </a:lvl8pPr>
            <a:lvl9pPr marL="5283037" indent="0" algn="ctr">
              <a:buNone/>
              <a:defRPr sz="2311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216B0C-0F5D-4D94-961B-ADD54C6C4A31}" type="datetimeFigureOut">
              <a:rPr lang="en-GB" smtClean="0"/>
              <a:t>21/07/2020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892199-C5D5-4028-B639-2A37A56F1A4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05635337"/>
      </p:ext>
    </p:extLst>
  </p:cSld>
  <p:clrMapOvr>
    <a:masterClrMapping/>
  </p:clrMapOvr>
  <p:hf hdr="0" ftr="0" dt="0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216B0C-0F5D-4D94-961B-ADD54C6C4A31}" type="datetimeFigureOut">
              <a:rPr lang="en-GB" smtClean="0"/>
              <a:t>21/07/2020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892199-C5D5-4028-B639-2A37A56F1A4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68202632"/>
      </p:ext>
    </p:extLst>
  </p:cSld>
  <p:clrMapOvr>
    <a:masterClrMapping/>
  </p:clrMapOvr>
  <p:hf hdr="0" ftr="0" dt="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451976" y="527403"/>
            <a:ext cx="2847975" cy="8394877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08051" y="527403"/>
            <a:ext cx="8378825" cy="839487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216B0C-0F5D-4D94-961B-ADD54C6C4A31}" type="datetimeFigureOut">
              <a:rPr lang="en-GB" smtClean="0"/>
              <a:t>21/07/2020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892199-C5D5-4028-B639-2A37A56F1A4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45258937"/>
      </p:ext>
    </p:extLst>
  </p:cSld>
  <p:clrMapOvr>
    <a:masterClrMapping/>
  </p:clrMapOvr>
  <p:hf hdr="0" ftr="0" dt="0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EC216B0C-0F5D-4D94-961B-ADD54C6C4A31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 defTabSz="685800"/>
              <a:t>21/07/2020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C2892199-C5D5-4028-B639-2A37A56F1A4B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9120862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764DE79-268F-4C1A-8933-263129D2AF90}" type="datetimeFigureOut">
              <a:rPr kumimoji="0" lang="en-US" sz="1733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7/21/2020</a:t>
            </a:fld>
            <a:endParaRPr kumimoji="0" lang="en-US" sz="1733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733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8F63A3B-78C7-47BE-AE5E-E10140E04643}" type="slidenum">
              <a:rPr kumimoji="0" lang="en-US" sz="1733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733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0064127"/>
      </p:ext>
    </p:extLst>
  </p:cSld>
  <p:clrMapOvr>
    <a:masterClrMapping/>
  </p:clrMapOvr>
  <p:hf hdr="0" ftr="0" dt="0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216B0C-0F5D-4D94-961B-ADD54C6C4A31}" type="datetimeFigureOut">
              <a:rPr lang="en-GB" smtClean="0"/>
              <a:t>21/07/2020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892199-C5D5-4028-B639-2A37A56F1A4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62437532"/>
      </p:ext>
    </p:extLst>
  </p:cSld>
  <p:clrMapOvr>
    <a:masterClrMapping/>
  </p:clrMapOvr>
  <p:hf hdr="0" ftr="0" dt="0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01172" y="2469624"/>
            <a:ext cx="11391900" cy="4120620"/>
          </a:xfrm>
        </p:spPr>
        <p:txBody>
          <a:bodyPr anchor="b"/>
          <a:lstStyle>
            <a:lvl1pPr>
              <a:defRPr sz="8666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01172" y="6629226"/>
            <a:ext cx="11391900" cy="2166937"/>
          </a:xfrm>
        </p:spPr>
        <p:txBody>
          <a:bodyPr/>
          <a:lstStyle>
            <a:lvl1pPr marL="0" indent="0">
              <a:buNone/>
              <a:defRPr sz="3467">
                <a:solidFill>
                  <a:schemeClr val="tx1"/>
                </a:solidFill>
              </a:defRPr>
            </a:lvl1pPr>
            <a:lvl2pPr marL="660380" indent="0">
              <a:buNone/>
              <a:defRPr sz="2889">
                <a:solidFill>
                  <a:schemeClr val="tx1">
                    <a:tint val="75000"/>
                  </a:schemeClr>
                </a:solidFill>
              </a:defRPr>
            </a:lvl2pPr>
            <a:lvl3pPr marL="1320759" indent="0">
              <a:buNone/>
              <a:defRPr sz="2600">
                <a:solidFill>
                  <a:schemeClr val="tx1">
                    <a:tint val="75000"/>
                  </a:schemeClr>
                </a:solidFill>
              </a:defRPr>
            </a:lvl3pPr>
            <a:lvl4pPr marL="1981139" indent="0">
              <a:buNone/>
              <a:defRPr sz="2311">
                <a:solidFill>
                  <a:schemeClr val="tx1">
                    <a:tint val="75000"/>
                  </a:schemeClr>
                </a:solidFill>
              </a:defRPr>
            </a:lvl4pPr>
            <a:lvl5pPr marL="2641519" indent="0">
              <a:buNone/>
              <a:defRPr sz="2311">
                <a:solidFill>
                  <a:schemeClr val="tx1">
                    <a:tint val="75000"/>
                  </a:schemeClr>
                </a:solidFill>
              </a:defRPr>
            </a:lvl5pPr>
            <a:lvl6pPr marL="3301898" indent="0">
              <a:buNone/>
              <a:defRPr sz="2311">
                <a:solidFill>
                  <a:schemeClr val="tx1">
                    <a:tint val="75000"/>
                  </a:schemeClr>
                </a:solidFill>
              </a:defRPr>
            </a:lvl6pPr>
            <a:lvl7pPr marL="3962278" indent="0">
              <a:buNone/>
              <a:defRPr sz="2311">
                <a:solidFill>
                  <a:schemeClr val="tx1">
                    <a:tint val="75000"/>
                  </a:schemeClr>
                </a:solidFill>
              </a:defRPr>
            </a:lvl7pPr>
            <a:lvl8pPr marL="4622658" indent="0">
              <a:buNone/>
              <a:defRPr sz="2311">
                <a:solidFill>
                  <a:schemeClr val="tx1">
                    <a:tint val="75000"/>
                  </a:schemeClr>
                </a:solidFill>
              </a:defRPr>
            </a:lvl8pPr>
            <a:lvl9pPr marL="5283037" indent="0">
              <a:buNone/>
              <a:defRPr sz="2311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216B0C-0F5D-4D94-961B-ADD54C6C4A31}" type="datetimeFigureOut">
              <a:rPr lang="en-GB" smtClean="0"/>
              <a:t>21/07/2020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892199-C5D5-4028-B639-2A37A56F1A4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80806944"/>
      </p:ext>
    </p:extLst>
  </p:cSld>
  <p:clrMapOvr>
    <a:masterClrMapping/>
  </p:clrMapOvr>
  <p:hf hdr="0" ftr="0" dt="0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08050" y="2637014"/>
            <a:ext cx="5613400" cy="628526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686550" y="2637014"/>
            <a:ext cx="5613400" cy="628526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216B0C-0F5D-4D94-961B-ADD54C6C4A31}" type="datetimeFigureOut">
              <a:rPr lang="en-GB" smtClean="0"/>
              <a:t>21/07/2020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892199-C5D5-4028-B639-2A37A56F1A4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40954794"/>
      </p:ext>
    </p:extLst>
  </p:cSld>
  <p:clrMapOvr>
    <a:masterClrMapping/>
  </p:clrMapOvr>
  <p:hf hdr="0" ftr="0" dt="0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09770" y="527405"/>
            <a:ext cx="11391900" cy="1914702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09772" y="2428347"/>
            <a:ext cx="5587602" cy="1190095"/>
          </a:xfrm>
        </p:spPr>
        <p:txBody>
          <a:bodyPr anchor="b"/>
          <a:lstStyle>
            <a:lvl1pPr marL="0" indent="0">
              <a:buNone/>
              <a:defRPr sz="3467" b="1"/>
            </a:lvl1pPr>
            <a:lvl2pPr marL="660380" indent="0">
              <a:buNone/>
              <a:defRPr sz="2889" b="1"/>
            </a:lvl2pPr>
            <a:lvl3pPr marL="1320759" indent="0">
              <a:buNone/>
              <a:defRPr sz="2600" b="1"/>
            </a:lvl3pPr>
            <a:lvl4pPr marL="1981139" indent="0">
              <a:buNone/>
              <a:defRPr sz="2311" b="1"/>
            </a:lvl4pPr>
            <a:lvl5pPr marL="2641519" indent="0">
              <a:buNone/>
              <a:defRPr sz="2311" b="1"/>
            </a:lvl5pPr>
            <a:lvl6pPr marL="3301898" indent="0">
              <a:buNone/>
              <a:defRPr sz="2311" b="1"/>
            </a:lvl6pPr>
            <a:lvl7pPr marL="3962278" indent="0">
              <a:buNone/>
              <a:defRPr sz="2311" b="1"/>
            </a:lvl7pPr>
            <a:lvl8pPr marL="4622658" indent="0">
              <a:buNone/>
              <a:defRPr sz="2311" b="1"/>
            </a:lvl8pPr>
            <a:lvl9pPr marL="5283037" indent="0">
              <a:buNone/>
              <a:defRPr sz="2311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909772" y="3618442"/>
            <a:ext cx="5587602" cy="532218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686551" y="2428347"/>
            <a:ext cx="5615120" cy="1190095"/>
          </a:xfrm>
        </p:spPr>
        <p:txBody>
          <a:bodyPr anchor="b"/>
          <a:lstStyle>
            <a:lvl1pPr marL="0" indent="0">
              <a:buNone/>
              <a:defRPr sz="3467" b="1"/>
            </a:lvl1pPr>
            <a:lvl2pPr marL="660380" indent="0">
              <a:buNone/>
              <a:defRPr sz="2889" b="1"/>
            </a:lvl2pPr>
            <a:lvl3pPr marL="1320759" indent="0">
              <a:buNone/>
              <a:defRPr sz="2600" b="1"/>
            </a:lvl3pPr>
            <a:lvl4pPr marL="1981139" indent="0">
              <a:buNone/>
              <a:defRPr sz="2311" b="1"/>
            </a:lvl4pPr>
            <a:lvl5pPr marL="2641519" indent="0">
              <a:buNone/>
              <a:defRPr sz="2311" b="1"/>
            </a:lvl5pPr>
            <a:lvl6pPr marL="3301898" indent="0">
              <a:buNone/>
              <a:defRPr sz="2311" b="1"/>
            </a:lvl6pPr>
            <a:lvl7pPr marL="3962278" indent="0">
              <a:buNone/>
              <a:defRPr sz="2311" b="1"/>
            </a:lvl7pPr>
            <a:lvl8pPr marL="4622658" indent="0">
              <a:buNone/>
              <a:defRPr sz="2311" b="1"/>
            </a:lvl8pPr>
            <a:lvl9pPr marL="5283037" indent="0">
              <a:buNone/>
              <a:defRPr sz="2311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686551" y="3618442"/>
            <a:ext cx="5615120" cy="532218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216B0C-0F5D-4D94-961B-ADD54C6C4A31}" type="datetimeFigureOut">
              <a:rPr lang="en-GB" smtClean="0"/>
              <a:t>21/07/2020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892199-C5D5-4028-B639-2A37A56F1A4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51326320"/>
      </p:ext>
    </p:extLst>
  </p:cSld>
  <p:clrMapOvr>
    <a:masterClrMapping/>
  </p:clrMapOvr>
  <p:hf hdr="0" ftr="0" dt="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216B0C-0F5D-4D94-961B-ADD54C6C4A31}" type="datetimeFigureOut">
              <a:rPr lang="en-GB" smtClean="0"/>
              <a:t>21/07/2020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892199-C5D5-4028-B639-2A37A56F1A4B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314740461"/>
      </p:ext>
    </p:extLst>
  </p:cSld>
  <p:clrMapOvr>
    <a:masterClrMapping/>
  </p:clrMapOvr>
  <p:hf hdr="0" ftr="0" dt="0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216B0C-0F5D-4D94-961B-ADD54C6C4A31}" type="datetimeFigureOut">
              <a:rPr lang="en-GB" smtClean="0"/>
              <a:t>21/07/2020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892199-C5D5-4028-B639-2A37A56F1A4B}" type="slidenum">
              <a:rPr lang="en-GB" smtClean="0"/>
              <a:t>‹#›</a:t>
            </a:fld>
            <a:endParaRPr lang="en-GB"/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95E74B5A-59AD-4A3E-A234-2E8F842A9FDD}"/>
              </a:ext>
            </a:extLst>
          </p:cNvPr>
          <p:cNvGrpSpPr/>
          <p:nvPr userDrawn="1"/>
        </p:nvGrpSpPr>
        <p:grpSpPr>
          <a:xfrm>
            <a:off x="279400" y="262953"/>
            <a:ext cx="12928600" cy="9643047"/>
            <a:chOff x="279400" y="262953"/>
            <a:chExt cx="12928600" cy="9643047"/>
          </a:xfrm>
        </p:grpSpPr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id="{D9570C34-B8A0-44C0-93B1-CECA8C16E779}"/>
                </a:ext>
              </a:extLst>
            </p:cNvPr>
            <p:cNvGrpSpPr/>
            <p:nvPr/>
          </p:nvGrpSpPr>
          <p:grpSpPr>
            <a:xfrm>
              <a:off x="279400" y="9181382"/>
              <a:ext cx="5291303" cy="573361"/>
              <a:chOff x="152400" y="9483079"/>
              <a:chExt cx="2747407" cy="297707"/>
            </a:xfrm>
          </p:grpSpPr>
          <p:sp>
            <p:nvSpPr>
              <p:cNvPr id="16" name="Rectangle 15">
                <a:extLst>
                  <a:ext uri="{FF2B5EF4-FFF2-40B4-BE49-F238E27FC236}">
                    <a16:creationId xmlns:a16="http://schemas.microsoft.com/office/drawing/2014/main" id="{FAF94286-9676-439A-B56F-833D44231FF7}"/>
                  </a:ext>
                </a:extLst>
              </p:cNvPr>
              <p:cNvSpPr/>
              <p:nvPr/>
            </p:nvSpPr>
            <p:spPr>
              <a:xfrm>
                <a:off x="611821" y="9483079"/>
                <a:ext cx="2287986" cy="297707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lvl="0" algn="just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altLang="en-US" sz="1200" dirty="0">
                    <a:latin typeface="Arial" panose="020B0604020202020204" pitchFamily="34" charset="0"/>
                  </a:rPr>
                  <a:t>This project is co-funded by the European Union</a:t>
                </a:r>
              </a:p>
              <a:p>
                <a:pPr lvl="0" algn="just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altLang="en-US" sz="1200" dirty="0">
                    <a:latin typeface="Arial" panose="020B0604020202020204" pitchFamily="34" charset="0"/>
                  </a:rPr>
                  <a:t>Project: 773903</a:t>
                </a:r>
                <a:r>
                  <a:rPr lang="en-US" altLang="en-US" sz="1926" dirty="0">
                    <a:latin typeface="Arial" panose="020B0604020202020204" pitchFamily="34" charset="0"/>
                  </a:rPr>
                  <a:t>  </a:t>
                </a:r>
                <a:endParaRPr lang="en-GB" sz="1926" dirty="0"/>
              </a:p>
            </p:txBody>
          </p:sp>
          <p:pic>
            <p:nvPicPr>
              <p:cNvPr id="17" name="Picture 16">
                <a:extLst>
                  <a:ext uri="{FF2B5EF4-FFF2-40B4-BE49-F238E27FC236}">
                    <a16:creationId xmlns:a16="http://schemas.microsoft.com/office/drawing/2014/main" id="{D03B82A8-2DEA-44AA-BB1E-7DB5D6AB898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52400" y="9483080"/>
                <a:ext cx="441307" cy="294940"/>
              </a:xfrm>
              <a:prstGeom prst="rect">
                <a:avLst/>
              </a:prstGeom>
            </p:spPr>
          </p:pic>
        </p:grpSp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B108AC37-3776-45B2-9A2D-AB6311F4AE84}"/>
                </a:ext>
              </a:extLst>
            </p:cNvPr>
            <p:cNvGrpSpPr/>
            <p:nvPr/>
          </p:nvGrpSpPr>
          <p:grpSpPr>
            <a:xfrm>
              <a:off x="9328150" y="262953"/>
              <a:ext cx="3668889" cy="1735473"/>
              <a:chOff x="228600" y="312318"/>
              <a:chExt cx="1905000" cy="901111"/>
            </a:xfrm>
          </p:grpSpPr>
          <p:sp>
            <p:nvSpPr>
              <p:cNvPr id="14" name="Rectangle 13">
                <a:extLst>
                  <a:ext uri="{FF2B5EF4-FFF2-40B4-BE49-F238E27FC236}">
                    <a16:creationId xmlns:a16="http://schemas.microsoft.com/office/drawing/2014/main" id="{10A71B85-A836-476B-869A-A026382E6906}"/>
                  </a:ext>
                </a:extLst>
              </p:cNvPr>
              <p:cNvSpPr/>
              <p:nvPr/>
            </p:nvSpPr>
            <p:spPr>
              <a:xfrm>
                <a:off x="228600" y="919251"/>
                <a:ext cx="1905000" cy="294178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GB" sz="1541" dirty="0">
                    <a:latin typeface="Arial" panose="020B0604020202020204" pitchFamily="34" charset="0"/>
                    <a:cs typeface="Arial" panose="020B0604020202020204" pitchFamily="34" charset="0"/>
                  </a:rPr>
                  <a:t>Managing water scarcity in European and Chinese cropping systems</a:t>
                </a:r>
              </a:p>
            </p:txBody>
          </p:sp>
          <p:pic>
            <p:nvPicPr>
              <p:cNvPr id="15" name="Picture 14" descr="A close up of a logo&#10;&#10;Description automatically generated">
                <a:extLst>
                  <a:ext uri="{FF2B5EF4-FFF2-40B4-BE49-F238E27FC236}">
                    <a16:creationId xmlns:a16="http://schemas.microsoft.com/office/drawing/2014/main" id="{0F06BDB4-43D0-41B9-AE4E-275C12FA1C5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23900" y="312318"/>
                <a:ext cx="1028700" cy="606933"/>
              </a:xfrm>
              <a:prstGeom prst="rect">
                <a:avLst/>
              </a:prstGeom>
            </p:spPr>
          </p:pic>
        </p:grpSp>
        <p:cxnSp>
          <p:nvCxnSpPr>
            <p:cNvPr id="8" name="Straight Connector 7">
              <a:extLst>
                <a:ext uri="{FF2B5EF4-FFF2-40B4-BE49-F238E27FC236}">
                  <a16:creationId xmlns:a16="http://schemas.microsoft.com/office/drawing/2014/main" id="{8E43A19D-764B-42D1-AB9C-287D245B47A1}"/>
                </a:ext>
              </a:extLst>
            </p:cNvPr>
            <p:cNvCxnSpPr>
              <a:cxnSpLocks/>
            </p:cNvCxnSpPr>
            <p:nvPr/>
          </p:nvCxnSpPr>
          <p:spPr>
            <a:xfrm>
              <a:off x="660400" y="2133600"/>
              <a:ext cx="11887200" cy="0"/>
            </a:xfrm>
            <a:prstGeom prst="line">
              <a:avLst/>
            </a:prstGeom>
            <a:ln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41E1D0B9-0948-49C6-A838-0312BBE777AC}"/>
                </a:ext>
              </a:extLst>
            </p:cNvPr>
            <p:cNvGrpSpPr/>
            <p:nvPr/>
          </p:nvGrpSpPr>
          <p:grpSpPr>
            <a:xfrm>
              <a:off x="7460074" y="4622800"/>
              <a:ext cx="5747926" cy="5283200"/>
              <a:chOff x="3873500" y="6965598"/>
              <a:chExt cx="2984500" cy="2743200"/>
            </a:xfrm>
          </p:grpSpPr>
          <p:sp>
            <p:nvSpPr>
              <p:cNvPr id="12" name="Rectangle 11">
                <a:extLst>
                  <a:ext uri="{FF2B5EF4-FFF2-40B4-BE49-F238E27FC236}">
                    <a16:creationId xmlns:a16="http://schemas.microsoft.com/office/drawing/2014/main" id="{8DD0B647-BC77-464D-9C5B-4D443167E8C4}"/>
                  </a:ext>
                </a:extLst>
              </p:cNvPr>
              <p:cNvSpPr/>
              <p:nvPr/>
            </p:nvSpPr>
            <p:spPr>
              <a:xfrm>
                <a:off x="5334000" y="8260998"/>
                <a:ext cx="1524000" cy="1447800"/>
              </a:xfrm>
              <a:prstGeom prst="rect">
                <a:avLst/>
              </a:pr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3467"/>
              </a:p>
            </p:txBody>
          </p:sp>
          <p:sp>
            <p:nvSpPr>
              <p:cNvPr id="13" name="Oval 12">
                <a:extLst>
                  <a:ext uri="{FF2B5EF4-FFF2-40B4-BE49-F238E27FC236}">
                    <a16:creationId xmlns:a16="http://schemas.microsoft.com/office/drawing/2014/main" id="{0E3786D6-546F-409D-805E-616CA869A3E4}"/>
                  </a:ext>
                </a:extLst>
              </p:cNvPr>
              <p:cNvSpPr/>
              <p:nvPr/>
            </p:nvSpPr>
            <p:spPr>
              <a:xfrm>
                <a:off x="3873500" y="6965598"/>
                <a:ext cx="2984500" cy="2743194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3467" dirty="0"/>
              </a:p>
            </p:txBody>
          </p:sp>
        </p:grpSp>
        <p:pic>
          <p:nvPicPr>
            <p:cNvPr id="10" name="Picture 2" descr="Image result for chinese flag">
              <a:extLst>
                <a:ext uri="{FF2B5EF4-FFF2-40B4-BE49-F238E27FC236}">
                  <a16:creationId xmlns:a16="http://schemas.microsoft.com/office/drawing/2014/main" id="{F8EF861F-4BEB-4874-A5DD-DD8E173D7A3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889427" y="9158222"/>
              <a:ext cx="858500" cy="59119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1E4770A7-A278-4483-818A-C60DBDEA1A75}"/>
                </a:ext>
              </a:extLst>
            </p:cNvPr>
            <p:cNvSpPr/>
            <p:nvPr/>
          </p:nvSpPr>
          <p:spPr>
            <a:xfrm>
              <a:off x="5747927" y="9181382"/>
              <a:ext cx="4406492" cy="46166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0" algn="just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altLang="en-US" sz="1200" dirty="0">
                  <a:latin typeface="Arial" panose="020B0604020202020204" pitchFamily="34" charset="0"/>
                </a:rPr>
                <a:t>This project is co-funded by the Chinese Ministry of Science &amp; Technology under CFM (China-UE Co-Funding Mechanism)  </a:t>
              </a:r>
              <a:endParaRPr lang="en-GB" sz="1200" dirty="0"/>
            </a:p>
          </p:txBody>
        </p:sp>
      </p:grpSp>
    </p:spTree>
    <p:extLst>
      <p:ext uri="{BB962C8B-B14F-4D97-AF65-F5344CB8AC3E}">
        <p14:creationId xmlns:p14="http://schemas.microsoft.com/office/powerpoint/2010/main" val="127308803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09770" y="660400"/>
            <a:ext cx="4259924" cy="2311400"/>
          </a:xfrm>
        </p:spPr>
        <p:txBody>
          <a:bodyPr anchor="b"/>
          <a:lstStyle>
            <a:lvl1pPr>
              <a:defRPr sz="4622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615120" y="1426283"/>
            <a:ext cx="6686550" cy="7039681"/>
          </a:xfrm>
        </p:spPr>
        <p:txBody>
          <a:bodyPr/>
          <a:lstStyle>
            <a:lvl1pPr>
              <a:defRPr sz="4622"/>
            </a:lvl1pPr>
            <a:lvl2pPr>
              <a:defRPr sz="4044"/>
            </a:lvl2pPr>
            <a:lvl3pPr>
              <a:defRPr sz="3467"/>
            </a:lvl3pPr>
            <a:lvl4pPr>
              <a:defRPr sz="2889"/>
            </a:lvl4pPr>
            <a:lvl5pPr>
              <a:defRPr sz="2889"/>
            </a:lvl5pPr>
            <a:lvl6pPr>
              <a:defRPr sz="2889"/>
            </a:lvl6pPr>
            <a:lvl7pPr>
              <a:defRPr sz="2889"/>
            </a:lvl7pPr>
            <a:lvl8pPr>
              <a:defRPr sz="2889"/>
            </a:lvl8pPr>
            <a:lvl9pPr>
              <a:defRPr sz="2889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09770" y="2971800"/>
            <a:ext cx="4259924" cy="5505627"/>
          </a:xfrm>
        </p:spPr>
        <p:txBody>
          <a:bodyPr/>
          <a:lstStyle>
            <a:lvl1pPr marL="0" indent="0">
              <a:buNone/>
              <a:defRPr sz="2311"/>
            </a:lvl1pPr>
            <a:lvl2pPr marL="660380" indent="0">
              <a:buNone/>
              <a:defRPr sz="2022"/>
            </a:lvl2pPr>
            <a:lvl3pPr marL="1320759" indent="0">
              <a:buNone/>
              <a:defRPr sz="1733"/>
            </a:lvl3pPr>
            <a:lvl4pPr marL="1981139" indent="0">
              <a:buNone/>
              <a:defRPr sz="1444"/>
            </a:lvl4pPr>
            <a:lvl5pPr marL="2641519" indent="0">
              <a:buNone/>
              <a:defRPr sz="1444"/>
            </a:lvl5pPr>
            <a:lvl6pPr marL="3301898" indent="0">
              <a:buNone/>
              <a:defRPr sz="1444"/>
            </a:lvl6pPr>
            <a:lvl7pPr marL="3962278" indent="0">
              <a:buNone/>
              <a:defRPr sz="1444"/>
            </a:lvl7pPr>
            <a:lvl8pPr marL="4622658" indent="0">
              <a:buNone/>
              <a:defRPr sz="1444"/>
            </a:lvl8pPr>
            <a:lvl9pPr marL="5283037" indent="0">
              <a:buNone/>
              <a:defRPr sz="1444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216B0C-0F5D-4D94-961B-ADD54C6C4A31}" type="datetimeFigureOut">
              <a:rPr lang="en-GB" smtClean="0"/>
              <a:t>21/07/2020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892199-C5D5-4028-B639-2A37A56F1A4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41095977"/>
      </p:ext>
    </p:extLst>
  </p:cSld>
  <p:clrMapOvr>
    <a:masterClrMapping/>
  </p:clrMapOvr>
  <p:hf hdr="0" ftr="0" dt="0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09770" y="660400"/>
            <a:ext cx="4259924" cy="2311400"/>
          </a:xfrm>
        </p:spPr>
        <p:txBody>
          <a:bodyPr anchor="b"/>
          <a:lstStyle>
            <a:lvl1pPr>
              <a:defRPr sz="4622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615120" y="1426283"/>
            <a:ext cx="6686550" cy="7039681"/>
          </a:xfrm>
        </p:spPr>
        <p:txBody>
          <a:bodyPr anchor="t"/>
          <a:lstStyle>
            <a:lvl1pPr marL="0" indent="0">
              <a:buNone/>
              <a:defRPr sz="4622"/>
            </a:lvl1pPr>
            <a:lvl2pPr marL="660380" indent="0">
              <a:buNone/>
              <a:defRPr sz="4044"/>
            </a:lvl2pPr>
            <a:lvl3pPr marL="1320759" indent="0">
              <a:buNone/>
              <a:defRPr sz="3467"/>
            </a:lvl3pPr>
            <a:lvl4pPr marL="1981139" indent="0">
              <a:buNone/>
              <a:defRPr sz="2889"/>
            </a:lvl4pPr>
            <a:lvl5pPr marL="2641519" indent="0">
              <a:buNone/>
              <a:defRPr sz="2889"/>
            </a:lvl5pPr>
            <a:lvl6pPr marL="3301898" indent="0">
              <a:buNone/>
              <a:defRPr sz="2889"/>
            </a:lvl6pPr>
            <a:lvl7pPr marL="3962278" indent="0">
              <a:buNone/>
              <a:defRPr sz="2889"/>
            </a:lvl7pPr>
            <a:lvl8pPr marL="4622658" indent="0">
              <a:buNone/>
              <a:defRPr sz="2889"/>
            </a:lvl8pPr>
            <a:lvl9pPr marL="5283037" indent="0">
              <a:buNone/>
              <a:defRPr sz="2889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09770" y="2971800"/>
            <a:ext cx="4259924" cy="5505627"/>
          </a:xfrm>
        </p:spPr>
        <p:txBody>
          <a:bodyPr/>
          <a:lstStyle>
            <a:lvl1pPr marL="0" indent="0">
              <a:buNone/>
              <a:defRPr sz="2311"/>
            </a:lvl1pPr>
            <a:lvl2pPr marL="660380" indent="0">
              <a:buNone/>
              <a:defRPr sz="2022"/>
            </a:lvl2pPr>
            <a:lvl3pPr marL="1320759" indent="0">
              <a:buNone/>
              <a:defRPr sz="1733"/>
            </a:lvl3pPr>
            <a:lvl4pPr marL="1981139" indent="0">
              <a:buNone/>
              <a:defRPr sz="1444"/>
            </a:lvl4pPr>
            <a:lvl5pPr marL="2641519" indent="0">
              <a:buNone/>
              <a:defRPr sz="1444"/>
            </a:lvl5pPr>
            <a:lvl6pPr marL="3301898" indent="0">
              <a:buNone/>
              <a:defRPr sz="1444"/>
            </a:lvl6pPr>
            <a:lvl7pPr marL="3962278" indent="0">
              <a:buNone/>
              <a:defRPr sz="1444"/>
            </a:lvl7pPr>
            <a:lvl8pPr marL="4622658" indent="0">
              <a:buNone/>
              <a:defRPr sz="1444"/>
            </a:lvl8pPr>
            <a:lvl9pPr marL="5283037" indent="0">
              <a:buNone/>
              <a:defRPr sz="1444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216B0C-0F5D-4D94-961B-ADD54C6C4A31}" type="datetimeFigureOut">
              <a:rPr lang="en-GB" smtClean="0"/>
              <a:t>21/07/2020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892199-C5D5-4028-B639-2A37A56F1A4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41107787"/>
      </p:ext>
    </p:extLst>
  </p:cSld>
  <p:clrMapOvr>
    <a:masterClrMapping/>
  </p:clrMapOvr>
  <p:hf hdr="0" ftr="0" dt="0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3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gif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3.png"/><Relationship Id="rId4" Type="http://schemas.openxmlformats.org/officeDocument/2006/relationships/image" Target="../media/image2.gif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theme" Target="../theme/theme3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3.png"/><Relationship Id="rId4" Type="http://schemas.openxmlformats.org/officeDocument/2006/relationships/image" Target="../media/image2.gif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908050" y="527405"/>
            <a:ext cx="11391900" cy="191470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08050" y="2637014"/>
            <a:ext cx="11391900" cy="628526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908050" y="9181397"/>
            <a:ext cx="2971800" cy="52740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733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764DE79-268F-4C1A-8933-263129D2AF90}" type="datetimeFigureOut">
              <a:rPr lang="en-US" dirty="0"/>
              <a:t>7/21/2020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375150" y="9181397"/>
            <a:ext cx="4457700" cy="52740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733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328150" y="9181397"/>
            <a:ext cx="2971800" cy="52740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733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B3753E1D-A70E-4FF2-A763-FA84E68FEE9E}"/>
              </a:ext>
            </a:extLst>
          </p:cNvPr>
          <p:cNvGrpSpPr/>
          <p:nvPr userDrawn="1"/>
        </p:nvGrpSpPr>
        <p:grpSpPr>
          <a:xfrm>
            <a:off x="279400" y="262953"/>
            <a:ext cx="12928600" cy="9643047"/>
            <a:chOff x="279400" y="262953"/>
            <a:chExt cx="12928600" cy="9643047"/>
          </a:xfrm>
        </p:grpSpPr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90B4FAB5-B563-498B-AA43-6C30E5D0F3CC}"/>
                </a:ext>
              </a:extLst>
            </p:cNvPr>
            <p:cNvGrpSpPr/>
            <p:nvPr/>
          </p:nvGrpSpPr>
          <p:grpSpPr>
            <a:xfrm>
              <a:off x="279400" y="9181382"/>
              <a:ext cx="5291303" cy="573361"/>
              <a:chOff x="152400" y="9483079"/>
              <a:chExt cx="2747407" cy="297707"/>
            </a:xfrm>
          </p:grpSpPr>
          <p:sp>
            <p:nvSpPr>
              <p:cNvPr id="18" name="Rectangle 17">
                <a:extLst>
                  <a:ext uri="{FF2B5EF4-FFF2-40B4-BE49-F238E27FC236}">
                    <a16:creationId xmlns:a16="http://schemas.microsoft.com/office/drawing/2014/main" id="{66909DA1-CC56-4155-9F60-172C4B5BFAF2}"/>
                  </a:ext>
                </a:extLst>
              </p:cNvPr>
              <p:cNvSpPr/>
              <p:nvPr/>
            </p:nvSpPr>
            <p:spPr>
              <a:xfrm>
                <a:off x="611821" y="9483079"/>
                <a:ext cx="2287986" cy="297707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lvl="0" algn="just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altLang="en-US" sz="1200" dirty="0">
                    <a:latin typeface="Arial" panose="020B0604020202020204" pitchFamily="34" charset="0"/>
                  </a:rPr>
                  <a:t>This project is co-funded by the European Union</a:t>
                </a:r>
              </a:p>
              <a:p>
                <a:pPr lvl="0" algn="just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altLang="en-US" sz="1200" dirty="0">
                    <a:latin typeface="Arial" panose="020B0604020202020204" pitchFamily="34" charset="0"/>
                  </a:rPr>
                  <a:t>Project: 773903</a:t>
                </a:r>
                <a:r>
                  <a:rPr lang="en-US" altLang="en-US" sz="1926" dirty="0">
                    <a:latin typeface="Arial" panose="020B0604020202020204" pitchFamily="34" charset="0"/>
                  </a:rPr>
                  <a:t>  </a:t>
                </a:r>
                <a:endParaRPr lang="en-GB" sz="1926" dirty="0"/>
              </a:p>
            </p:txBody>
          </p:sp>
          <p:pic>
            <p:nvPicPr>
              <p:cNvPr id="19" name="Picture 18">
                <a:extLst>
                  <a:ext uri="{FF2B5EF4-FFF2-40B4-BE49-F238E27FC236}">
                    <a16:creationId xmlns:a16="http://schemas.microsoft.com/office/drawing/2014/main" id="{7BAA8FC5-295A-473D-A3CB-789AD16F214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52400" y="9483080"/>
                <a:ext cx="441307" cy="294940"/>
              </a:xfrm>
              <a:prstGeom prst="rect">
                <a:avLst/>
              </a:prstGeom>
            </p:spPr>
          </p:pic>
        </p:grpSp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D21CFD03-CC90-4335-8409-626CFC0113A0}"/>
                </a:ext>
              </a:extLst>
            </p:cNvPr>
            <p:cNvGrpSpPr/>
            <p:nvPr/>
          </p:nvGrpSpPr>
          <p:grpSpPr>
            <a:xfrm>
              <a:off x="9328150" y="262953"/>
              <a:ext cx="3668889" cy="1735473"/>
              <a:chOff x="228600" y="312318"/>
              <a:chExt cx="1905000" cy="901111"/>
            </a:xfrm>
          </p:grpSpPr>
          <p:sp>
            <p:nvSpPr>
              <p:cNvPr id="16" name="Rectangle 15">
                <a:extLst>
                  <a:ext uri="{FF2B5EF4-FFF2-40B4-BE49-F238E27FC236}">
                    <a16:creationId xmlns:a16="http://schemas.microsoft.com/office/drawing/2014/main" id="{E4E5E165-17AB-4178-A341-4C8AB0691C37}"/>
                  </a:ext>
                </a:extLst>
              </p:cNvPr>
              <p:cNvSpPr/>
              <p:nvPr/>
            </p:nvSpPr>
            <p:spPr>
              <a:xfrm>
                <a:off x="228600" y="919251"/>
                <a:ext cx="1905000" cy="294178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GB" sz="1541" dirty="0">
                    <a:latin typeface="Arial" panose="020B0604020202020204" pitchFamily="34" charset="0"/>
                    <a:cs typeface="Arial" panose="020B0604020202020204" pitchFamily="34" charset="0"/>
                  </a:rPr>
                  <a:t>Managing water scarcity in European and Chinese cropping systems</a:t>
                </a:r>
              </a:p>
            </p:txBody>
          </p:sp>
          <p:pic>
            <p:nvPicPr>
              <p:cNvPr id="17" name="Picture 16" descr="A close up of a logo&#10;&#10;Description automatically generated">
                <a:extLst>
                  <a:ext uri="{FF2B5EF4-FFF2-40B4-BE49-F238E27FC236}">
                    <a16:creationId xmlns:a16="http://schemas.microsoft.com/office/drawing/2014/main" id="{A02A3EB2-9867-4CA1-947A-5B867B5A357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23900" y="312318"/>
                <a:ext cx="1028700" cy="606933"/>
              </a:xfrm>
              <a:prstGeom prst="rect">
                <a:avLst/>
              </a:prstGeom>
            </p:spPr>
          </p:pic>
        </p:grpSp>
        <p:cxnSp>
          <p:nvCxnSpPr>
            <p:cNvPr id="10" name="Straight Connector 9">
              <a:extLst>
                <a:ext uri="{FF2B5EF4-FFF2-40B4-BE49-F238E27FC236}">
                  <a16:creationId xmlns:a16="http://schemas.microsoft.com/office/drawing/2014/main" id="{BA725F94-9BAA-43C9-A0E1-BC780D3C303B}"/>
                </a:ext>
              </a:extLst>
            </p:cNvPr>
            <p:cNvCxnSpPr>
              <a:cxnSpLocks/>
            </p:cNvCxnSpPr>
            <p:nvPr/>
          </p:nvCxnSpPr>
          <p:spPr>
            <a:xfrm>
              <a:off x="660400" y="2133600"/>
              <a:ext cx="11887200" cy="0"/>
            </a:xfrm>
            <a:prstGeom prst="line">
              <a:avLst/>
            </a:prstGeom>
            <a:ln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1" name="Group 10">
              <a:extLst>
                <a:ext uri="{FF2B5EF4-FFF2-40B4-BE49-F238E27FC236}">
                  <a16:creationId xmlns:a16="http://schemas.microsoft.com/office/drawing/2014/main" id="{2730013A-4D55-4394-9048-A655889A4AA9}"/>
                </a:ext>
              </a:extLst>
            </p:cNvPr>
            <p:cNvGrpSpPr/>
            <p:nvPr/>
          </p:nvGrpSpPr>
          <p:grpSpPr>
            <a:xfrm>
              <a:off x="7460074" y="4622800"/>
              <a:ext cx="5747926" cy="5283200"/>
              <a:chOff x="3873500" y="6965598"/>
              <a:chExt cx="2984500" cy="2743200"/>
            </a:xfrm>
          </p:grpSpPr>
          <p:sp>
            <p:nvSpPr>
              <p:cNvPr id="14" name="Rectangle 13">
                <a:extLst>
                  <a:ext uri="{FF2B5EF4-FFF2-40B4-BE49-F238E27FC236}">
                    <a16:creationId xmlns:a16="http://schemas.microsoft.com/office/drawing/2014/main" id="{7BE5A650-9A07-4EFA-8269-6F0036F83902}"/>
                  </a:ext>
                </a:extLst>
              </p:cNvPr>
              <p:cNvSpPr/>
              <p:nvPr/>
            </p:nvSpPr>
            <p:spPr>
              <a:xfrm>
                <a:off x="5334000" y="8260998"/>
                <a:ext cx="1524000" cy="1447800"/>
              </a:xfrm>
              <a:prstGeom prst="rect">
                <a:avLst/>
              </a:pr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3467"/>
              </a:p>
            </p:txBody>
          </p:sp>
          <p:sp>
            <p:nvSpPr>
              <p:cNvPr id="15" name="Oval 14">
                <a:extLst>
                  <a:ext uri="{FF2B5EF4-FFF2-40B4-BE49-F238E27FC236}">
                    <a16:creationId xmlns:a16="http://schemas.microsoft.com/office/drawing/2014/main" id="{5DFBD586-6A9B-4921-89B6-47642A3E7650}"/>
                  </a:ext>
                </a:extLst>
              </p:cNvPr>
              <p:cNvSpPr/>
              <p:nvPr/>
            </p:nvSpPr>
            <p:spPr>
              <a:xfrm>
                <a:off x="3873500" y="6965598"/>
                <a:ext cx="2984500" cy="2743194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3467" dirty="0"/>
              </a:p>
            </p:txBody>
          </p:sp>
        </p:grpSp>
        <p:pic>
          <p:nvPicPr>
            <p:cNvPr id="12" name="Picture 2" descr="Image result for chinese flag">
              <a:extLst>
                <a:ext uri="{FF2B5EF4-FFF2-40B4-BE49-F238E27FC236}">
                  <a16:creationId xmlns:a16="http://schemas.microsoft.com/office/drawing/2014/main" id="{16564CF5-8D4F-4FF1-A071-F80BA1B6FAB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889427" y="9158222"/>
              <a:ext cx="858500" cy="59119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D187DCB4-FBE2-4638-998E-EB1F60B366DE}"/>
                </a:ext>
              </a:extLst>
            </p:cNvPr>
            <p:cNvSpPr/>
            <p:nvPr/>
          </p:nvSpPr>
          <p:spPr>
            <a:xfrm>
              <a:off x="5747927" y="9181382"/>
              <a:ext cx="4406492" cy="46166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0" algn="just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altLang="en-US" sz="1200" dirty="0">
                  <a:latin typeface="Arial" panose="020B0604020202020204" pitchFamily="34" charset="0"/>
                </a:rPr>
                <a:t>This project is co-funded by the Chinese Ministry of Science &amp; Technology under CFM (China-UE Co-Funding Mechanism)  </a:t>
              </a:r>
              <a:endParaRPr lang="en-GB" sz="1200" dirty="0"/>
            </a:p>
          </p:txBody>
        </p:sp>
      </p:grpSp>
    </p:spTree>
    <p:extLst>
      <p:ext uri="{BB962C8B-B14F-4D97-AF65-F5344CB8AC3E}">
        <p14:creationId xmlns:p14="http://schemas.microsoft.com/office/powerpoint/2010/main" val="40767992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hf hdr="0" ftr="0" dt="0"/>
  <p:txStyles>
    <p:titleStyle>
      <a:lvl1pPr algn="l" defTabSz="1320759" rtl="0" eaLnBrk="1" latinLnBrk="0" hangingPunct="1">
        <a:lnSpc>
          <a:spcPct val="90000"/>
        </a:lnSpc>
        <a:spcBef>
          <a:spcPct val="0"/>
        </a:spcBef>
        <a:buNone/>
        <a:defRPr sz="6355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30190" indent="-330190" algn="l" defTabSz="1320759" rtl="0" eaLnBrk="1" latinLnBrk="0" hangingPunct="1">
        <a:lnSpc>
          <a:spcPct val="90000"/>
        </a:lnSpc>
        <a:spcBef>
          <a:spcPts val="1444"/>
        </a:spcBef>
        <a:buFont typeface="Arial" panose="020B0604020202020204" pitchFamily="34" charset="0"/>
        <a:buChar char="•"/>
        <a:defRPr sz="4044" kern="1200">
          <a:solidFill>
            <a:schemeClr val="tx1"/>
          </a:solidFill>
          <a:latin typeface="+mn-lt"/>
          <a:ea typeface="+mn-ea"/>
          <a:cs typeface="+mn-cs"/>
        </a:defRPr>
      </a:lvl1pPr>
      <a:lvl2pPr marL="990570" indent="-330190" algn="l" defTabSz="1320759" rtl="0" eaLnBrk="1" latinLnBrk="0" hangingPunct="1">
        <a:lnSpc>
          <a:spcPct val="90000"/>
        </a:lnSpc>
        <a:spcBef>
          <a:spcPts val="722"/>
        </a:spcBef>
        <a:buFont typeface="Arial" panose="020B0604020202020204" pitchFamily="34" charset="0"/>
        <a:buChar char="•"/>
        <a:defRPr sz="3467" kern="1200">
          <a:solidFill>
            <a:schemeClr val="tx1"/>
          </a:solidFill>
          <a:latin typeface="+mn-lt"/>
          <a:ea typeface="+mn-ea"/>
          <a:cs typeface="+mn-cs"/>
        </a:defRPr>
      </a:lvl2pPr>
      <a:lvl3pPr marL="1650949" indent="-330190" algn="l" defTabSz="1320759" rtl="0" eaLnBrk="1" latinLnBrk="0" hangingPunct="1">
        <a:lnSpc>
          <a:spcPct val="90000"/>
        </a:lnSpc>
        <a:spcBef>
          <a:spcPts val="722"/>
        </a:spcBef>
        <a:buFont typeface="Arial" panose="020B0604020202020204" pitchFamily="34" charset="0"/>
        <a:buChar char="•"/>
        <a:defRPr sz="2889" kern="1200">
          <a:solidFill>
            <a:schemeClr val="tx1"/>
          </a:solidFill>
          <a:latin typeface="+mn-lt"/>
          <a:ea typeface="+mn-ea"/>
          <a:cs typeface="+mn-cs"/>
        </a:defRPr>
      </a:lvl3pPr>
      <a:lvl4pPr marL="2311329" indent="-330190" algn="l" defTabSz="1320759" rtl="0" eaLnBrk="1" latinLnBrk="0" hangingPunct="1">
        <a:lnSpc>
          <a:spcPct val="90000"/>
        </a:lnSpc>
        <a:spcBef>
          <a:spcPts val="722"/>
        </a:spcBef>
        <a:buFont typeface="Arial" panose="020B0604020202020204" pitchFamily="34" charset="0"/>
        <a:buChar char="•"/>
        <a:defRPr sz="2600" kern="1200">
          <a:solidFill>
            <a:schemeClr val="tx1"/>
          </a:solidFill>
          <a:latin typeface="+mn-lt"/>
          <a:ea typeface="+mn-ea"/>
          <a:cs typeface="+mn-cs"/>
        </a:defRPr>
      </a:lvl4pPr>
      <a:lvl5pPr marL="2971709" indent="-330190" algn="l" defTabSz="1320759" rtl="0" eaLnBrk="1" latinLnBrk="0" hangingPunct="1">
        <a:lnSpc>
          <a:spcPct val="90000"/>
        </a:lnSpc>
        <a:spcBef>
          <a:spcPts val="722"/>
        </a:spcBef>
        <a:buFont typeface="Arial" panose="020B0604020202020204" pitchFamily="34" charset="0"/>
        <a:buChar char="•"/>
        <a:defRPr sz="2600" kern="1200">
          <a:solidFill>
            <a:schemeClr val="tx1"/>
          </a:solidFill>
          <a:latin typeface="+mn-lt"/>
          <a:ea typeface="+mn-ea"/>
          <a:cs typeface="+mn-cs"/>
        </a:defRPr>
      </a:lvl5pPr>
      <a:lvl6pPr marL="3632088" indent="-330190" algn="l" defTabSz="1320759" rtl="0" eaLnBrk="1" latinLnBrk="0" hangingPunct="1">
        <a:lnSpc>
          <a:spcPct val="90000"/>
        </a:lnSpc>
        <a:spcBef>
          <a:spcPts val="722"/>
        </a:spcBef>
        <a:buFont typeface="Arial" panose="020B0604020202020204" pitchFamily="34" charset="0"/>
        <a:buChar char="•"/>
        <a:defRPr sz="2600" kern="1200">
          <a:solidFill>
            <a:schemeClr val="tx1"/>
          </a:solidFill>
          <a:latin typeface="+mn-lt"/>
          <a:ea typeface="+mn-ea"/>
          <a:cs typeface="+mn-cs"/>
        </a:defRPr>
      </a:lvl6pPr>
      <a:lvl7pPr marL="4292468" indent="-330190" algn="l" defTabSz="1320759" rtl="0" eaLnBrk="1" latinLnBrk="0" hangingPunct="1">
        <a:lnSpc>
          <a:spcPct val="90000"/>
        </a:lnSpc>
        <a:spcBef>
          <a:spcPts val="722"/>
        </a:spcBef>
        <a:buFont typeface="Arial" panose="020B0604020202020204" pitchFamily="34" charset="0"/>
        <a:buChar char="•"/>
        <a:defRPr sz="2600" kern="1200">
          <a:solidFill>
            <a:schemeClr val="tx1"/>
          </a:solidFill>
          <a:latin typeface="+mn-lt"/>
          <a:ea typeface="+mn-ea"/>
          <a:cs typeface="+mn-cs"/>
        </a:defRPr>
      </a:lvl7pPr>
      <a:lvl8pPr marL="4952848" indent="-330190" algn="l" defTabSz="1320759" rtl="0" eaLnBrk="1" latinLnBrk="0" hangingPunct="1">
        <a:lnSpc>
          <a:spcPct val="90000"/>
        </a:lnSpc>
        <a:spcBef>
          <a:spcPts val="722"/>
        </a:spcBef>
        <a:buFont typeface="Arial" panose="020B0604020202020204" pitchFamily="34" charset="0"/>
        <a:buChar char="•"/>
        <a:defRPr sz="2600" kern="1200">
          <a:solidFill>
            <a:schemeClr val="tx1"/>
          </a:solidFill>
          <a:latin typeface="+mn-lt"/>
          <a:ea typeface="+mn-ea"/>
          <a:cs typeface="+mn-cs"/>
        </a:defRPr>
      </a:lvl8pPr>
      <a:lvl9pPr marL="5613227" indent="-330190" algn="l" defTabSz="1320759" rtl="0" eaLnBrk="1" latinLnBrk="0" hangingPunct="1">
        <a:lnSpc>
          <a:spcPct val="90000"/>
        </a:lnSpc>
        <a:spcBef>
          <a:spcPts val="722"/>
        </a:spcBef>
        <a:buFont typeface="Arial" panose="020B0604020202020204" pitchFamily="34" charset="0"/>
        <a:buChar char="•"/>
        <a:defRPr sz="2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320759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60380" algn="l" defTabSz="1320759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2pPr>
      <a:lvl3pPr marL="1320759" algn="l" defTabSz="1320759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3pPr>
      <a:lvl4pPr marL="1981139" algn="l" defTabSz="1320759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4pPr>
      <a:lvl5pPr marL="2641519" algn="l" defTabSz="1320759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5pPr>
      <a:lvl6pPr marL="3301898" algn="l" defTabSz="1320759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6pPr>
      <a:lvl7pPr marL="3962278" algn="l" defTabSz="1320759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7pPr>
      <a:lvl8pPr marL="4622658" algn="l" defTabSz="1320759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8pPr>
      <a:lvl9pPr marL="5283037" algn="l" defTabSz="1320759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908050" y="527404"/>
            <a:ext cx="11391900" cy="191470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08050" y="2637014"/>
            <a:ext cx="11391900" cy="628526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908050" y="9181396"/>
            <a:ext cx="2971800" cy="52740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3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764DE79-268F-4C1A-8933-263129D2AF90}" type="datetimeFigureOut">
              <a:rPr lang="en-US" smtClean="0"/>
              <a:t>7/21/2020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375150" y="9181396"/>
            <a:ext cx="4457700" cy="52740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3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328150" y="9181396"/>
            <a:ext cx="2971800" cy="52740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3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F63A3B-78C7-47BE-AE5E-E10140E04643}" type="slidenum">
              <a:rPr lang="en-US" smtClean="0"/>
              <a:t>‹#›</a:t>
            </a:fld>
            <a:endParaRPr lang="en-US" dirty="0"/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4A83C4C5-7BAB-4100-B8BC-084678BBB8E2}"/>
              </a:ext>
            </a:extLst>
          </p:cNvPr>
          <p:cNvGrpSpPr/>
          <p:nvPr userDrawn="1"/>
        </p:nvGrpSpPr>
        <p:grpSpPr>
          <a:xfrm>
            <a:off x="279400" y="262958"/>
            <a:ext cx="12928600" cy="9643047"/>
            <a:chOff x="279400" y="262953"/>
            <a:chExt cx="12928600" cy="9643047"/>
          </a:xfrm>
        </p:grpSpPr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3C893826-AB31-4EC0-8918-8D69CAD5E8C2}"/>
                </a:ext>
              </a:extLst>
            </p:cNvPr>
            <p:cNvGrpSpPr/>
            <p:nvPr/>
          </p:nvGrpSpPr>
          <p:grpSpPr>
            <a:xfrm>
              <a:off x="279400" y="9181384"/>
              <a:ext cx="5291303" cy="568034"/>
              <a:chOff x="152400" y="9483079"/>
              <a:chExt cx="2747407" cy="294941"/>
            </a:xfrm>
          </p:grpSpPr>
          <p:sp>
            <p:nvSpPr>
              <p:cNvPr id="18" name="Rectangle 17">
                <a:extLst>
                  <a:ext uri="{FF2B5EF4-FFF2-40B4-BE49-F238E27FC236}">
                    <a16:creationId xmlns:a16="http://schemas.microsoft.com/office/drawing/2014/main" id="{8B4E7EF2-630D-4750-B926-743447B95BCC}"/>
                  </a:ext>
                </a:extLst>
              </p:cNvPr>
              <p:cNvSpPr/>
              <p:nvPr/>
            </p:nvSpPr>
            <p:spPr>
              <a:xfrm>
                <a:off x="611821" y="9483079"/>
                <a:ext cx="2287986" cy="235316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lvl="0" algn="just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altLang="en-US" sz="900" dirty="0">
                    <a:latin typeface="Arial" panose="020B0604020202020204" pitchFamily="34" charset="0"/>
                  </a:rPr>
                  <a:t>This project is co-funded by the European Union</a:t>
                </a:r>
              </a:p>
              <a:p>
                <a:pPr lvl="0" algn="just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altLang="en-US" sz="900" dirty="0">
                    <a:latin typeface="Arial" panose="020B0604020202020204" pitchFamily="34" charset="0"/>
                  </a:rPr>
                  <a:t>Project: 773903</a:t>
                </a:r>
                <a:r>
                  <a:rPr lang="en-US" altLang="en-US" sz="1445" dirty="0">
                    <a:latin typeface="Arial" panose="020B0604020202020204" pitchFamily="34" charset="0"/>
                  </a:rPr>
                  <a:t>  </a:t>
                </a:r>
                <a:endParaRPr lang="en-GB" sz="1445" dirty="0"/>
              </a:p>
            </p:txBody>
          </p:sp>
          <p:pic>
            <p:nvPicPr>
              <p:cNvPr id="19" name="Picture 18">
                <a:extLst>
                  <a:ext uri="{FF2B5EF4-FFF2-40B4-BE49-F238E27FC236}">
                    <a16:creationId xmlns:a16="http://schemas.microsoft.com/office/drawing/2014/main" id="{7698D9D4-F263-40F0-BCF6-DD7E15D75E3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52400" y="9483080"/>
                <a:ext cx="441307" cy="294940"/>
              </a:xfrm>
              <a:prstGeom prst="rect">
                <a:avLst/>
              </a:prstGeom>
            </p:spPr>
          </p:pic>
        </p:grpSp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57263C0F-04F4-4C0E-B49B-EFF534B770F3}"/>
                </a:ext>
              </a:extLst>
            </p:cNvPr>
            <p:cNvGrpSpPr/>
            <p:nvPr/>
          </p:nvGrpSpPr>
          <p:grpSpPr>
            <a:xfrm>
              <a:off x="9328150" y="262953"/>
              <a:ext cx="3668889" cy="1616979"/>
              <a:chOff x="228600" y="312318"/>
              <a:chExt cx="1905000" cy="839585"/>
            </a:xfrm>
          </p:grpSpPr>
          <p:sp>
            <p:nvSpPr>
              <p:cNvPr id="16" name="Rectangle 15">
                <a:extLst>
                  <a:ext uri="{FF2B5EF4-FFF2-40B4-BE49-F238E27FC236}">
                    <a16:creationId xmlns:a16="http://schemas.microsoft.com/office/drawing/2014/main" id="{FF05F91D-196B-442F-824E-44B732668FCB}"/>
                  </a:ext>
                </a:extLst>
              </p:cNvPr>
              <p:cNvSpPr/>
              <p:nvPr/>
            </p:nvSpPr>
            <p:spPr>
              <a:xfrm>
                <a:off x="228600" y="919251"/>
                <a:ext cx="1905000" cy="232652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GB" sz="1156" dirty="0">
                    <a:latin typeface="Arial" panose="020B0604020202020204" pitchFamily="34" charset="0"/>
                    <a:cs typeface="Arial" panose="020B0604020202020204" pitchFamily="34" charset="0"/>
                  </a:rPr>
                  <a:t>Managing water scarcity in European and Chinese cropping systems</a:t>
                </a:r>
              </a:p>
            </p:txBody>
          </p:sp>
          <p:pic>
            <p:nvPicPr>
              <p:cNvPr id="17" name="Picture 16" descr="A close up of a logo&#10;&#10;Description automatically generated">
                <a:extLst>
                  <a:ext uri="{FF2B5EF4-FFF2-40B4-BE49-F238E27FC236}">
                    <a16:creationId xmlns:a16="http://schemas.microsoft.com/office/drawing/2014/main" id="{4828D8E4-2BCD-42E9-861A-656E80663E3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23900" y="312318"/>
                <a:ext cx="1028700" cy="606933"/>
              </a:xfrm>
              <a:prstGeom prst="rect">
                <a:avLst/>
              </a:prstGeom>
            </p:spPr>
          </p:pic>
        </p:grpSp>
        <p:cxnSp>
          <p:nvCxnSpPr>
            <p:cNvPr id="10" name="Straight Connector 9">
              <a:extLst>
                <a:ext uri="{FF2B5EF4-FFF2-40B4-BE49-F238E27FC236}">
                  <a16:creationId xmlns:a16="http://schemas.microsoft.com/office/drawing/2014/main" id="{FC6FBF4F-C474-4F8D-A596-C83D8F1A0E43}"/>
                </a:ext>
              </a:extLst>
            </p:cNvPr>
            <p:cNvCxnSpPr>
              <a:cxnSpLocks/>
            </p:cNvCxnSpPr>
            <p:nvPr/>
          </p:nvCxnSpPr>
          <p:spPr>
            <a:xfrm>
              <a:off x="660400" y="2133600"/>
              <a:ext cx="11887200" cy="0"/>
            </a:xfrm>
            <a:prstGeom prst="line">
              <a:avLst/>
            </a:prstGeom>
            <a:ln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1" name="Group 10">
              <a:extLst>
                <a:ext uri="{FF2B5EF4-FFF2-40B4-BE49-F238E27FC236}">
                  <a16:creationId xmlns:a16="http://schemas.microsoft.com/office/drawing/2014/main" id="{678EDE5C-204B-4D95-8B69-F708060B2F30}"/>
                </a:ext>
              </a:extLst>
            </p:cNvPr>
            <p:cNvGrpSpPr/>
            <p:nvPr/>
          </p:nvGrpSpPr>
          <p:grpSpPr>
            <a:xfrm>
              <a:off x="7460074" y="4622800"/>
              <a:ext cx="5747926" cy="5283200"/>
              <a:chOff x="3873500" y="6965598"/>
              <a:chExt cx="2984500" cy="2743200"/>
            </a:xfrm>
          </p:grpSpPr>
          <p:sp>
            <p:nvSpPr>
              <p:cNvPr id="14" name="Rectangle 13">
                <a:extLst>
                  <a:ext uri="{FF2B5EF4-FFF2-40B4-BE49-F238E27FC236}">
                    <a16:creationId xmlns:a16="http://schemas.microsoft.com/office/drawing/2014/main" id="{D7149B6D-8D19-4177-BF14-31499077DB3F}"/>
                  </a:ext>
                </a:extLst>
              </p:cNvPr>
              <p:cNvSpPr/>
              <p:nvPr/>
            </p:nvSpPr>
            <p:spPr>
              <a:xfrm>
                <a:off x="5334000" y="8260998"/>
                <a:ext cx="1524000" cy="1447800"/>
              </a:xfrm>
              <a:prstGeom prst="rect">
                <a:avLst/>
              </a:pr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2600"/>
              </a:p>
            </p:txBody>
          </p:sp>
          <p:sp>
            <p:nvSpPr>
              <p:cNvPr id="15" name="Oval 14">
                <a:extLst>
                  <a:ext uri="{FF2B5EF4-FFF2-40B4-BE49-F238E27FC236}">
                    <a16:creationId xmlns:a16="http://schemas.microsoft.com/office/drawing/2014/main" id="{DBFE9F5C-A038-45B1-BBA3-8E2DBF5C1290}"/>
                  </a:ext>
                </a:extLst>
              </p:cNvPr>
              <p:cNvSpPr/>
              <p:nvPr/>
            </p:nvSpPr>
            <p:spPr>
              <a:xfrm>
                <a:off x="3873500" y="6965598"/>
                <a:ext cx="2984500" cy="2743194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2600" dirty="0"/>
              </a:p>
            </p:txBody>
          </p:sp>
        </p:grpSp>
        <p:pic>
          <p:nvPicPr>
            <p:cNvPr id="12" name="Picture 2" descr="Image result for chinese flag">
              <a:extLst>
                <a:ext uri="{FF2B5EF4-FFF2-40B4-BE49-F238E27FC236}">
                  <a16:creationId xmlns:a16="http://schemas.microsoft.com/office/drawing/2014/main" id="{2E54F957-5558-4F8B-918E-26063F8AD83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889427" y="9158222"/>
              <a:ext cx="858500" cy="59119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D24E22C4-30AC-41D4-A817-50225D2DACDA}"/>
                </a:ext>
              </a:extLst>
            </p:cNvPr>
            <p:cNvSpPr/>
            <p:nvPr/>
          </p:nvSpPr>
          <p:spPr>
            <a:xfrm>
              <a:off x="5747927" y="9181382"/>
              <a:ext cx="4406492" cy="3693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0" algn="just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altLang="en-US" sz="900" dirty="0">
                  <a:latin typeface="Arial" panose="020B0604020202020204" pitchFamily="34" charset="0"/>
                </a:rPr>
                <a:t>This project is co-funded by the Chinese Ministry of Science &amp; Technology under CFM (China-UE Co-Funding Mechanism)  </a:t>
              </a:r>
              <a:endParaRPr lang="en-GB" sz="900" dirty="0"/>
            </a:p>
          </p:txBody>
        </p:sp>
      </p:grpSp>
    </p:spTree>
    <p:extLst>
      <p:ext uri="{BB962C8B-B14F-4D97-AF65-F5344CB8AC3E}">
        <p14:creationId xmlns:p14="http://schemas.microsoft.com/office/powerpoint/2010/main" val="1692263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</p:sldLayoutIdLst>
  <p:hf hdr="0" ftr="0" dt="0"/>
  <p:txStyles>
    <p:titleStyle>
      <a:lvl1pPr algn="l" defTabSz="990569" rtl="0" eaLnBrk="1" latinLnBrk="0" hangingPunct="1">
        <a:lnSpc>
          <a:spcPct val="90000"/>
        </a:lnSpc>
        <a:spcBef>
          <a:spcPct val="0"/>
        </a:spcBef>
        <a:buNone/>
        <a:defRPr sz="4766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47643" indent="-247643" algn="l" defTabSz="990569" rtl="0" eaLnBrk="1" latinLnBrk="0" hangingPunct="1">
        <a:lnSpc>
          <a:spcPct val="90000"/>
        </a:lnSpc>
        <a:spcBef>
          <a:spcPts val="1083"/>
        </a:spcBef>
        <a:buFont typeface="Arial" panose="020B0604020202020204" pitchFamily="34" charset="0"/>
        <a:buChar char="•"/>
        <a:defRPr sz="3033" kern="1200">
          <a:solidFill>
            <a:schemeClr val="tx1"/>
          </a:solidFill>
          <a:latin typeface="+mn-lt"/>
          <a:ea typeface="+mn-ea"/>
          <a:cs typeface="+mn-cs"/>
        </a:defRPr>
      </a:lvl1pPr>
      <a:lvl2pPr marL="742928" indent="-247643" algn="l" defTabSz="990569" rtl="0" eaLnBrk="1" latinLnBrk="0" hangingPunct="1">
        <a:lnSpc>
          <a:spcPct val="90000"/>
        </a:lnSpc>
        <a:spcBef>
          <a:spcPts val="542"/>
        </a:spcBef>
        <a:buFont typeface="Arial" panose="020B0604020202020204" pitchFamily="34" charset="0"/>
        <a:buChar char="•"/>
        <a:defRPr sz="2600" kern="1200">
          <a:solidFill>
            <a:schemeClr val="tx1"/>
          </a:solidFill>
          <a:latin typeface="+mn-lt"/>
          <a:ea typeface="+mn-ea"/>
          <a:cs typeface="+mn-cs"/>
        </a:defRPr>
      </a:lvl2pPr>
      <a:lvl3pPr marL="1238212" indent="-247643" algn="l" defTabSz="990569" rtl="0" eaLnBrk="1" latinLnBrk="0" hangingPunct="1">
        <a:lnSpc>
          <a:spcPct val="90000"/>
        </a:lnSpc>
        <a:spcBef>
          <a:spcPts val="542"/>
        </a:spcBef>
        <a:buFont typeface="Arial" panose="020B0604020202020204" pitchFamily="34" charset="0"/>
        <a:buChar char="•"/>
        <a:defRPr sz="2167" kern="1200">
          <a:solidFill>
            <a:schemeClr val="tx1"/>
          </a:solidFill>
          <a:latin typeface="+mn-lt"/>
          <a:ea typeface="+mn-ea"/>
          <a:cs typeface="+mn-cs"/>
        </a:defRPr>
      </a:lvl3pPr>
      <a:lvl4pPr marL="1733497" indent="-247643" algn="l" defTabSz="990569" rtl="0" eaLnBrk="1" latinLnBrk="0" hangingPunct="1">
        <a:lnSpc>
          <a:spcPct val="90000"/>
        </a:lnSpc>
        <a:spcBef>
          <a:spcPts val="542"/>
        </a:spcBef>
        <a:buFont typeface="Arial" panose="020B0604020202020204" pitchFamily="34" charset="0"/>
        <a:buChar char="•"/>
        <a:defRPr sz="1950" kern="1200">
          <a:solidFill>
            <a:schemeClr val="tx1"/>
          </a:solidFill>
          <a:latin typeface="+mn-lt"/>
          <a:ea typeface="+mn-ea"/>
          <a:cs typeface="+mn-cs"/>
        </a:defRPr>
      </a:lvl4pPr>
      <a:lvl5pPr marL="2228782" indent="-247643" algn="l" defTabSz="990569" rtl="0" eaLnBrk="1" latinLnBrk="0" hangingPunct="1">
        <a:lnSpc>
          <a:spcPct val="90000"/>
        </a:lnSpc>
        <a:spcBef>
          <a:spcPts val="542"/>
        </a:spcBef>
        <a:buFont typeface="Arial" panose="020B0604020202020204" pitchFamily="34" charset="0"/>
        <a:buChar char="•"/>
        <a:defRPr sz="1950" kern="1200">
          <a:solidFill>
            <a:schemeClr val="tx1"/>
          </a:solidFill>
          <a:latin typeface="+mn-lt"/>
          <a:ea typeface="+mn-ea"/>
          <a:cs typeface="+mn-cs"/>
        </a:defRPr>
      </a:lvl5pPr>
      <a:lvl6pPr marL="2724066" indent="-247643" algn="l" defTabSz="990569" rtl="0" eaLnBrk="1" latinLnBrk="0" hangingPunct="1">
        <a:lnSpc>
          <a:spcPct val="90000"/>
        </a:lnSpc>
        <a:spcBef>
          <a:spcPts val="542"/>
        </a:spcBef>
        <a:buFont typeface="Arial" panose="020B0604020202020204" pitchFamily="34" charset="0"/>
        <a:buChar char="•"/>
        <a:defRPr sz="1950" kern="1200">
          <a:solidFill>
            <a:schemeClr val="tx1"/>
          </a:solidFill>
          <a:latin typeface="+mn-lt"/>
          <a:ea typeface="+mn-ea"/>
          <a:cs typeface="+mn-cs"/>
        </a:defRPr>
      </a:lvl6pPr>
      <a:lvl7pPr marL="3219351" indent="-247643" algn="l" defTabSz="990569" rtl="0" eaLnBrk="1" latinLnBrk="0" hangingPunct="1">
        <a:lnSpc>
          <a:spcPct val="90000"/>
        </a:lnSpc>
        <a:spcBef>
          <a:spcPts val="542"/>
        </a:spcBef>
        <a:buFont typeface="Arial" panose="020B0604020202020204" pitchFamily="34" charset="0"/>
        <a:buChar char="•"/>
        <a:defRPr sz="1950" kern="1200">
          <a:solidFill>
            <a:schemeClr val="tx1"/>
          </a:solidFill>
          <a:latin typeface="+mn-lt"/>
          <a:ea typeface="+mn-ea"/>
          <a:cs typeface="+mn-cs"/>
        </a:defRPr>
      </a:lvl7pPr>
      <a:lvl8pPr marL="3714636" indent="-247643" algn="l" defTabSz="990569" rtl="0" eaLnBrk="1" latinLnBrk="0" hangingPunct="1">
        <a:lnSpc>
          <a:spcPct val="90000"/>
        </a:lnSpc>
        <a:spcBef>
          <a:spcPts val="542"/>
        </a:spcBef>
        <a:buFont typeface="Arial" panose="020B0604020202020204" pitchFamily="34" charset="0"/>
        <a:buChar char="•"/>
        <a:defRPr sz="1950" kern="1200">
          <a:solidFill>
            <a:schemeClr val="tx1"/>
          </a:solidFill>
          <a:latin typeface="+mn-lt"/>
          <a:ea typeface="+mn-ea"/>
          <a:cs typeface="+mn-cs"/>
        </a:defRPr>
      </a:lvl8pPr>
      <a:lvl9pPr marL="4209920" indent="-247643" algn="l" defTabSz="990569" rtl="0" eaLnBrk="1" latinLnBrk="0" hangingPunct="1">
        <a:lnSpc>
          <a:spcPct val="90000"/>
        </a:lnSpc>
        <a:spcBef>
          <a:spcPts val="542"/>
        </a:spcBef>
        <a:buFont typeface="Arial" panose="020B0604020202020204" pitchFamily="34" charset="0"/>
        <a:buChar char="•"/>
        <a:defRPr sz="19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90569" rtl="0" eaLnBrk="1" latinLnBrk="0" hangingPunct="1">
        <a:defRPr sz="1950" kern="1200">
          <a:solidFill>
            <a:schemeClr val="tx1"/>
          </a:solidFill>
          <a:latin typeface="+mn-lt"/>
          <a:ea typeface="+mn-ea"/>
          <a:cs typeface="+mn-cs"/>
        </a:defRPr>
      </a:lvl1pPr>
      <a:lvl2pPr marL="495285" algn="l" defTabSz="990569" rtl="0" eaLnBrk="1" latinLnBrk="0" hangingPunct="1">
        <a:defRPr sz="1950" kern="1200">
          <a:solidFill>
            <a:schemeClr val="tx1"/>
          </a:solidFill>
          <a:latin typeface="+mn-lt"/>
          <a:ea typeface="+mn-ea"/>
          <a:cs typeface="+mn-cs"/>
        </a:defRPr>
      </a:lvl2pPr>
      <a:lvl3pPr marL="990569" algn="l" defTabSz="990569" rtl="0" eaLnBrk="1" latinLnBrk="0" hangingPunct="1">
        <a:defRPr sz="1950" kern="1200">
          <a:solidFill>
            <a:schemeClr val="tx1"/>
          </a:solidFill>
          <a:latin typeface="+mn-lt"/>
          <a:ea typeface="+mn-ea"/>
          <a:cs typeface="+mn-cs"/>
        </a:defRPr>
      </a:lvl3pPr>
      <a:lvl4pPr marL="1485854" algn="l" defTabSz="990569" rtl="0" eaLnBrk="1" latinLnBrk="0" hangingPunct="1">
        <a:defRPr sz="1950" kern="1200">
          <a:solidFill>
            <a:schemeClr val="tx1"/>
          </a:solidFill>
          <a:latin typeface="+mn-lt"/>
          <a:ea typeface="+mn-ea"/>
          <a:cs typeface="+mn-cs"/>
        </a:defRPr>
      </a:lvl4pPr>
      <a:lvl5pPr marL="1981139" algn="l" defTabSz="990569" rtl="0" eaLnBrk="1" latinLnBrk="0" hangingPunct="1">
        <a:defRPr sz="1950" kern="1200">
          <a:solidFill>
            <a:schemeClr val="tx1"/>
          </a:solidFill>
          <a:latin typeface="+mn-lt"/>
          <a:ea typeface="+mn-ea"/>
          <a:cs typeface="+mn-cs"/>
        </a:defRPr>
      </a:lvl5pPr>
      <a:lvl6pPr marL="2476424" algn="l" defTabSz="990569" rtl="0" eaLnBrk="1" latinLnBrk="0" hangingPunct="1">
        <a:defRPr sz="195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09" algn="l" defTabSz="990569" rtl="0" eaLnBrk="1" latinLnBrk="0" hangingPunct="1">
        <a:defRPr sz="1950" kern="1200">
          <a:solidFill>
            <a:schemeClr val="tx1"/>
          </a:solidFill>
          <a:latin typeface="+mn-lt"/>
          <a:ea typeface="+mn-ea"/>
          <a:cs typeface="+mn-cs"/>
        </a:defRPr>
      </a:lvl7pPr>
      <a:lvl8pPr marL="3466994" algn="l" defTabSz="990569" rtl="0" eaLnBrk="1" latinLnBrk="0" hangingPunct="1">
        <a:defRPr sz="1950" kern="1200">
          <a:solidFill>
            <a:schemeClr val="tx1"/>
          </a:solidFill>
          <a:latin typeface="+mn-lt"/>
          <a:ea typeface="+mn-ea"/>
          <a:cs typeface="+mn-cs"/>
        </a:defRPr>
      </a:lvl8pPr>
      <a:lvl9pPr marL="3962278" algn="l" defTabSz="990569" rtl="0" eaLnBrk="1" latinLnBrk="0" hangingPunct="1">
        <a:defRPr sz="19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908050" y="527405"/>
            <a:ext cx="11391900" cy="191470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08050" y="2637014"/>
            <a:ext cx="11391900" cy="628526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908050" y="9181397"/>
            <a:ext cx="2971800" cy="52740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733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764DE79-268F-4C1A-8933-263129D2AF90}" type="datetimeFigureOut">
              <a:rPr lang="en-US" smtClean="0"/>
              <a:t>7/21/2020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375150" y="9181397"/>
            <a:ext cx="4457700" cy="52740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733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328150" y="9181397"/>
            <a:ext cx="2971800" cy="52740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733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F63A3B-78C7-47BE-AE5E-E10140E04643}" type="slidenum">
              <a:rPr lang="en-US" smtClean="0"/>
              <a:t>‹#›</a:t>
            </a:fld>
            <a:endParaRPr lang="en-US" dirty="0"/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B7EB1D80-CDB4-4A76-9C20-4DC315B07902}"/>
              </a:ext>
            </a:extLst>
          </p:cNvPr>
          <p:cNvGrpSpPr/>
          <p:nvPr userDrawn="1"/>
        </p:nvGrpSpPr>
        <p:grpSpPr>
          <a:xfrm>
            <a:off x="279400" y="262957"/>
            <a:ext cx="12928600" cy="9643047"/>
            <a:chOff x="279400" y="262953"/>
            <a:chExt cx="12928600" cy="9643047"/>
          </a:xfrm>
        </p:grpSpPr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C44463E0-E784-41CC-AB19-952559AF373A}"/>
                </a:ext>
              </a:extLst>
            </p:cNvPr>
            <p:cNvGrpSpPr/>
            <p:nvPr/>
          </p:nvGrpSpPr>
          <p:grpSpPr>
            <a:xfrm>
              <a:off x="279400" y="9181382"/>
              <a:ext cx="5291303" cy="573361"/>
              <a:chOff x="152400" y="9483079"/>
              <a:chExt cx="2747407" cy="297707"/>
            </a:xfrm>
          </p:grpSpPr>
          <p:sp>
            <p:nvSpPr>
              <p:cNvPr id="18" name="Rectangle 17">
                <a:extLst>
                  <a:ext uri="{FF2B5EF4-FFF2-40B4-BE49-F238E27FC236}">
                    <a16:creationId xmlns:a16="http://schemas.microsoft.com/office/drawing/2014/main" id="{1910D967-21E4-4948-97F3-D72FBBBF32CF}"/>
                  </a:ext>
                </a:extLst>
              </p:cNvPr>
              <p:cNvSpPr/>
              <p:nvPr/>
            </p:nvSpPr>
            <p:spPr>
              <a:xfrm>
                <a:off x="611821" y="9483079"/>
                <a:ext cx="2287986" cy="297707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lvl="0" algn="just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altLang="en-US" sz="1200" dirty="0">
                    <a:latin typeface="Arial" panose="020B0604020202020204" pitchFamily="34" charset="0"/>
                  </a:rPr>
                  <a:t>This project is co-funded by the European Union</a:t>
                </a:r>
              </a:p>
              <a:p>
                <a:pPr lvl="0" algn="just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altLang="en-US" sz="1200" dirty="0">
                    <a:latin typeface="Arial" panose="020B0604020202020204" pitchFamily="34" charset="0"/>
                  </a:rPr>
                  <a:t>Project: 773903</a:t>
                </a:r>
                <a:r>
                  <a:rPr lang="en-US" altLang="en-US" sz="1926" dirty="0">
                    <a:latin typeface="Arial" panose="020B0604020202020204" pitchFamily="34" charset="0"/>
                  </a:rPr>
                  <a:t>  </a:t>
                </a:r>
                <a:endParaRPr lang="en-GB" sz="1926" dirty="0"/>
              </a:p>
            </p:txBody>
          </p:sp>
          <p:pic>
            <p:nvPicPr>
              <p:cNvPr id="19" name="Picture 18">
                <a:extLst>
                  <a:ext uri="{FF2B5EF4-FFF2-40B4-BE49-F238E27FC236}">
                    <a16:creationId xmlns:a16="http://schemas.microsoft.com/office/drawing/2014/main" id="{FD95002A-47A2-4733-A133-062DB17FD85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52400" y="9483080"/>
                <a:ext cx="441307" cy="294940"/>
              </a:xfrm>
              <a:prstGeom prst="rect">
                <a:avLst/>
              </a:prstGeom>
            </p:spPr>
          </p:pic>
        </p:grpSp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4BB8077F-6FBD-4AD8-B850-4BF9A2176C25}"/>
                </a:ext>
              </a:extLst>
            </p:cNvPr>
            <p:cNvGrpSpPr/>
            <p:nvPr/>
          </p:nvGrpSpPr>
          <p:grpSpPr>
            <a:xfrm>
              <a:off x="9328150" y="262953"/>
              <a:ext cx="3668889" cy="1735473"/>
              <a:chOff x="228600" y="312318"/>
              <a:chExt cx="1905000" cy="901111"/>
            </a:xfrm>
          </p:grpSpPr>
          <p:sp>
            <p:nvSpPr>
              <p:cNvPr id="16" name="Rectangle 15">
                <a:extLst>
                  <a:ext uri="{FF2B5EF4-FFF2-40B4-BE49-F238E27FC236}">
                    <a16:creationId xmlns:a16="http://schemas.microsoft.com/office/drawing/2014/main" id="{1458053A-2809-452A-878F-644DDC3FC603}"/>
                  </a:ext>
                </a:extLst>
              </p:cNvPr>
              <p:cNvSpPr/>
              <p:nvPr/>
            </p:nvSpPr>
            <p:spPr>
              <a:xfrm>
                <a:off x="228600" y="919251"/>
                <a:ext cx="1905000" cy="294178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GB" sz="1541" dirty="0">
                    <a:latin typeface="Arial" panose="020B0604020202020204" pitchFamily="34" charset="0"/>
                    <a:cs typeface="Arial" panose="020B0604020202020204" pitchFamily="34" charset="0"/>
                  </a:rPr>
                  <a:t>Managing water scarcity in European and Chinese cropping systems</a:t>
                </a:r>
              </a:p>
            </p:txBody>
          </p:sp>
          <p:pic>
            <p:nvPicPr>
              <p:cNvPr id="17" name="Picture 16" descr="A close up of a logo&#10;&#10;Description automatically generated">
                <a:extLst>
                  <a:ext uri="{FF2B5EF4-FFF2-40B4-BE49-F238E27FC236}">
                    <a16:creationId xmlns:a16="http://schemas.microsoft.com/office/drawing/2014/main" id="{A0C22100-D9B0-4EAA-98BF-CB5FD5CE263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23900" y="312318"/>
                <a:ext cx="1028700" cy="606933"/>
              </a:xfrm>
              <a:prstGeom prst="rect">
                <a:avLst/>
              </a:prstGeom>
            </p:spPr>
          </p:pic>
        </p:grpSp>
        <p:cxnSp>
          <p:nvCxnSpPr>
            <p:cNvPr id="10" name="Straight Connector 9">
              <a:extLst>
                <a:ext uri="{FF2B5EF4-FFF2-40B4-BE49-F238E27FC236}">
                  <a16:creationId xmlns:a16="http://schemas.microsoft.com/office/drawing/2014/main" id="{98322A98-3334-4474-BBAD-989E1C2D4C55}"/>
                </a:ext>
              </a:extLst>
            </p:cNvPr>
            <p:cNvCxnSpPr>
              <a:cxnSpLocks/>
            </p:cNvCxnSpPr>
            <p:nvPr/>
          </p:nvCxnSpPr>
          <p:spPr>
            <a:xfrm>
              <a:off x="660400" y="2133600"/>
              <a:ext cx="11887200" cy="0"/>
            </a:xfrm>
            <a:prstGeom prst="line">
              <a:avLst/>
            </a:prstGeom>
            <a:ln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1" name="Group 10">
              <a:extLst>
                <a:ext uri="{FF2B5EF4-FFF2-40B4-BE49-F238E27FC236}">
                  <a16:creationId xmlns:a16="http://schemas.microsoft.com/office/drawing/2014/main" id="{235A1C00-A03F-48FC-AAC8-96B0951FE5F5}"/>
                </a:ext>
              </a:extLst>
            </p:cNvPr>
            <p:cNvGrpSpPr/>
            <p:nvPr/>
          </p:nvGrpSpPr>
          <p:grpSpPr>
            <a:xfrm>
              <a:off x="7460074" y="4622800"/>
              <a:ext cx="5747926" cy="5283200"/>
              <a:chOff x="3873500" y="6965598"/>
              <a:chExt cx="2984500" cy="2743200"/>
            </a:xfrm>
          </p:grpSpPr>
          <p:sp>
            <p:nvSpPr>
              <p:cNvPr id="14" name="Rectangle 13">
                <a:extLst>
                  <a:ext uri="{FF2B5EF4-FFF2-40B4-BE49-F238E27FC236}">
                    <a16:creationId xmlns:a16="http://schemas.microsoft.com/office/drawing/2014/main" id="{279E1555-38C8-4DDD-A5AD-0ADA7EEC776B}"/>
                  </a:ext>
                </a:extLst>
              </p:cNvPr>
              <p:cNvSpPr/>
              <p:nvPr/>
            </p:nvSpPr>
            <p:spPr>
              <a:xfrm>
                <a:off x="5334000" y="8260998"/>
                <a:ext cx="1524000" cy="1447800"/>
              </a:xfrm>
              <a:prstGeom prst="rect">
                <a:avLst/>
              </a:pr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3467"/>
              </a:p>
            </p:txBody>
          </p:sp>
          <p:sp>
            <p:nvSpPr>
              <p:cNvPr id="15" name="Oval 14">
                <a:extLst>
                  <a:ext uri="{FF2B5EF4-FFF2-40B4-BE49-F238E27FC236}">
                    <a16:creationId xmlns:a16="http://schemas.microsoft.com/office/drawing/2014/main" id="{7D923554-61CE-469A-B320-DAA463FF5D6F}"/>
                  </a:ext>
                </a:extLst>
              </p:cNvPr>
              <p:cNvSpPr/>
              <p:nvPr/>
            </p:nvSpPr>
            <p:spPr>
              <a:xfrm>
                <a:off x="3873500" y="6965598"/>
                <a:ext cx="2984500" cy="2743194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3467" dirty="0"/>
              </a:p>
            </p:txBody>
          </p:sp>
        </p:grpSp>
        <p:pic>
          <p:nvPicPr>
            <p:cNvPr id="12" name="Picture 2" descr="Image result for chinese flag">
              <a:extLst>
                <a:ext uri="{FF2B5EF4-FFF2-40B4-BE49-F238E27FC236}">
                  <a16:creationId xmlns:a16="http://schemas.microsoft.com/office/drawing/2014/main" id="{DBE1B818-2A05-4C9A-BE48-4A538BBC2F6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889427" y="9158222"/>
              <a:ext cx="858500" cy="59119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7511ED41-9F3E-419B-A982-BA44202774C0}"/>
                </a:ext>
              </a:extLst>
            </p:cNvPr>
            <p:cNvSpPr/>
            <p:nvPr/>
          </p:nvSpPr>
          <p:spPr>
            <a:xfrm>
              <a:off x="5747927" y="9181382"/>
              <a:ext cx="4406492" cy="46166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0" algn="just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altLang="en-US" sz="1200" dirty="0">
                  <a:latin typeface="Arial" panose="020B0604020202020204" pitchFamily="34" charset="0"/>
                </a:rPr>
                <a:t>This project is co-funded by the Chinese Ministry of Science &amp; Technology under CFM (China-UE Co-Funding Mechanism)  </a:t>
              </a:r>
              <a:endParaRPr lang="en-GB" sz="1200" dirty="0"/>
            </a:p>
          </p:txBody>
        </p:sp>
      </p:grpSp>
    </p:spTree>
    <p:extLst>
      <p:ext uri="{BB962C8B-B14F-4D97-AF65-F5344CB8AC3E}">
        <p14:creationId xmlns:p14="http://schemas.microsoft.com/office/powerpoint/2010/main" val="427634692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1" r:id="rId1"/>
  </p:sldLayoutIdLst>
  <p:hf hdr="0" ftr="0" dt="0"/>
  <p:txStyles>
    <p:titleStyle>
      <a:lvl1pPr algn="l" defTabSz="1320759" rtl="0" eaLnBrk="1" latinLnBrk="0" hangingPunct="1">
        <a:lnSpc>
          <a:spcPct val="90000"/>
        </a:lnSpc>
        <a:spcBef>
          <a:spcPct val="0"/>
        </a:spcBef>
        <a:buNone/>
        <a:defRPr sz="6355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30190" indent="-330190" algn="l" defTabSz="1320759" rtl="0" eaLnBrk="1" latinLnBrk="0" hangingPunct="1">
        <a:lnSpc>
          <a:spcPct val="90000"/>
        </a:lnSpc>
        <a:spcBef>
          <a:spcPts val="1444"/>
        </a:spcBef>
        <a:buFont typeface="Arial" panose="020B0604020202020204" pitchFamily="34" charset="0"/>
        <a:buChar char="•"/>
        <a:defRPr sz="4044" kern="1200">
          <a:solidFill>
            <a:schemeClr val="tx1"/>
          </a:solidFill>
          <a:latin typeface="+mn-lt"/>
          <a:ea typeface="+mn-ea"/>
          <a:cs typeface="+mn-cs"/>
        </a:defRPr>
      </a:lvl1pPr>
      <a:lvl2pPr marL="990570" indent="-330190" algn="l" defTabSz="1320759" rtl="0" eaLnBrk="1" latinLnBrk="0" hangingPunct="1">
        <a:lnSpc>
          <a:spcPct val="90000"/>
        </a:lnSpc>
        <a:spcBef>
          <a:spcPts val="722"/>
        </a:spcBef>
        <a:buFont typeface="Arial" panose="020B0604020202020204" pitchFamily="34" charset="0"/>
        <a:buChar char="•"/>
        <a:defRPr sz="3467" kern="1200">
          <a:solidFill>
            <a:schemeClr val="tx1"/>
          </a:solidFill>
          <a:latin typeface="+mn-lt"/>
          <a:ea typeface="+mn-ea"/>
          <a:cs typeface="+mn-cs"/>
        </a:defRPr>
      </a:lvl2pPr>
      <a:lvl3pPr marL="1650949" indent="-330190" algn="l" defTabSz="1320759" rtl="0" eaLnBrk="1" latinLnBrk="0" hangingPunct="1">
        <a:lnSpc>
          <a:spcPct val="90000"/>
        </a:lnSpc>
        <a:spcBef>
          <a:spcPts val="722"/>
        </a:spcBef>
        <a:buFont typeface="Arial" panose="020B0604020202020204" pitchFamily="34" charset="0"/>
        <a:buChar char="•"/>
        <a:defRPr sz="2889" kern="1200">
          <a:solidFill>
            <a:schemeClr val="tx1"/>
          </a:solidFill>
          <a:latin typeface="+mn-lt"/>
          <a:ea typeface="+mn-ea"/>
          <a:cs typeface="+mn-cs"/>
        </a:defRPr>
      </a:lvl3pPr>
      <a:lvl4pPr marL="2311329" indent="-330190" algn="l" defTabSz="1320759" rtl="0" eaLnBrk="1" latinLnBrk="0" hangingPunct="1">
        <a:lnSpc>
          <a:spcPct val="90000"/>
        </a:lnSpc>
        <a:spcBef>
          <a:spcPts val="722"/>
        </a:spcBef>
        <a:buFont typeface="Arial" panose="020B0604020202020204" pitchFamily="34" charset="0"/>
        <a:buChar char="•"/>
        <a:defRPr sz="2600" kern="1200">
          <a:solidFill>
            <a:schemeClr val="tx1"/>
          </a:solidFill>
          <a:latin typeface="+mn-lt"/>
          <a:ea typeface="+mn-ea"/>
          <a:cs typeface="+mn-cs"/>
        </a:defRPr>
      </a:lvl4pPr>
      <a:lvl5pPr marL="2971709" indent="-330190" algn="l" defTabSz="1320759" rtl="0" eaLnBrk="1" latinLnBrk="0" hangingPunct="1">
        <a:lnSpc>
          <a:spcPct val="90000"/>
        </a:lnSpc>
        <a:spcBef>
          <a:spcPts val="722"/>
        </a:spcBef>
        <a:buFont typeface="Arial" panose="020B0604020202020204" pitchFamily="34" charset="0"/>
        <a:buChar char="•"/>
        <a:defRPr sz="2600" kern="1200">
          <a:solidFill>
            <a:schemeClr val="tx1"/>
          </a:solidFill>
          <a:latin typeface="+mn-lt"/>
          <a:ea typeface="+mn-ea"/>
          <a:cs typeface="+mn-cs"/>
        </a:defRPr>
      </a:lvl5pPr>
      <a:lvl6pPr marL="3632088" indent="-330190" algn="l" defTabSz="1320759" rtl="0" eaLnBrk="1" latinLnBrk="0" hangingPunct="1">
        <a:lnSpc>
          <a:spcPct val="90000"/>
        </a:lnSpc>
        <a:spcBef>
          <a:spcPts val="722"/>
        </a:spcBef>
        <a:buFont typeface="Arial" panose="020B0604020202020204" pitchFamily="34" charset="0"/>
        <a:buChar char="•"/>
        <a:defRPr sz="2600" kern="1200">
          <a:solidFill>
            <a:schemeClr val="tx1"/>
          </a:solidFill>
          <a:latin typeface="+mn-lt"/>
          <a:ea typeface="+mn-ea"/>
          <a:cs typeface="+mn-cs"/>
        </a:defRPr>
      </a:lvl6pPr>
      <a:lvl7pPr marL="4292468" indent="-330190" algn="l" defTabSz="1320759" rtl="0" eaLnBrk="1" latinLnBrk="0" hangingPunct="1">
        <a:lnSpc>
          <a:spcPct val="90000"/>
        </a:lnSpc>
        <a:spcBef>
          <a:spcPts val="722"/>
        </a:spcBef>
        <a:buFont typeface="Arial" panose="020B0604020202020204" pitchFamily="34" charset="0"/>
        <a:buChar char="•"/>
        <a:defRPr sz="2600" kern="1200">
          <a:solidFill>
            <a:schemeClr val="tx1"/>
          </a:solidFill>
          <a:latin typeface="+mn-lt"/>
          <a:ea typeface="+mn-ea"/>
          <a:cs typeface="+mn-cs"/>
        </a:defRPr>
      </a:lvl7pPr>
      <a:lvl8pPr marL="4952848" indent="-330190" algn="l" defTabSz="1320759" rtl="0" eaLnBrk="1" latinLnBrk="0" hangingPunct="1">
        <a:lnSpc>
          <a:spcPct val="90000"/>
        </a:lnSpc>
        <a:spcBef>
          <a:spcPts val="722"/>
        </a:spcBef>
        <a:buFont typeface="Arial" panose="020B0604020202020204" pitchFamily="34" charset="0"/>
        <a:buChar char="•"/>
        <a:defRPr sz="2600" kern="1200">
          <a:solidFill>
            <a:schemeClr val="tx1"/>
          </a:solidFill>
          <a:latin typeface="+mn-lt"/>
          <a:ea typeface="+mn-ea"/>
          <a:cs typeface="+mn-cs"/>
        </a:defRPr>
      </a:lvl8pPr>
      <a:lvl9pPr marL="5613227" indent="-330190" algn="l" defTabSz="1320759" rtl="0" eaLnBrk="1" latinLnBrk="0" hangingPunct="1">
        <a:lnSpc>
          <a:spcPct val="90000"/>
        </a:lnSpc>
        <a:spcBef>
          <a:spcPts val="722"/>
        </a:spcBef>
        <a:buFont typeface="Arial" panose="020B0604020202020204" pitchFamily="34" charset="0"/>
        <a:buChar char="•"/>
        <a:defRPr sz="2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320759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60380" algn="l" defTabSz="1320759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2pPr>
      <a:lvl3pPr marL="1320759" algn="l" defTabSz="1320759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3pPr>
      <a:lvl4pPr marL="1981139" algn="l" defTabSz="1320759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4pPr>
      <a:lvl5pPr marL="2641519" algn="l" defTabSz="1320759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5pPr>
      <a:lvl6pPr marL="3301898" algn="l" defTabSz="1320759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6pPr>
      <a:lvl7pPr marL="3962278" algn="l" defTabSz="1320759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7pPr>
      <a:lvl8pPr marL="4622658" algn="l" defTabSz="1320759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8pPr>
      <a:lvl9pPr marL="5283037" algn="l" defTabSz="1320759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jpeg"/><Relationship Id="rId3" Type="http://schemas.openxmlformats.org/officeDocument/2006/relationships/image" Target="../media/image12.emf"/><Relationship Id="rId7" Type="http://schemas.openxmlformats.org/officeDocument/2006/relationships/image" Target="../media/image16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png"/><Relationship Id="rId11" Type="http://schemas.openxmlformats.org/officeDocument/2006/relationships/image" Target="../media/image20.png"/><Relationship Id="rId5" Type="http://schemas.openxmlformats.org/officeDocument/2006/relationships/image" Target="../media/image14.png"/><Relationship Id="rId10" Type="http://schemas.openxmlformats.org/officeDocument/2006/relationships/image" Target="../media/image19.jpeg"/><Relationship Id="rId4" Type="http://schemas.openxmlformats.org/officeDocument/2006/relationships/image" Target="../media/image13.png"/><Relationship Id="rId9" Type="http://schemas.openxmlformats.org/officeDocument/2006/relationships/image" Target="../media/image18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7" Type="http://schemas.openxmlformats.org/officeDocument/2006/relationships/image" Target="../media/image26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8.jpe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D2E93E-EA6D-4366-A369-132CA0CD6398}" type="slidenum">
              <a:rPr lang="es-ES" smtClean="0"/>
              <a:t>1</a:t>
            </a:fld>
            <a:endParaRPr lang="es-ES"/>
          </a:p>
        </p:txBody>
      </p:sp>
      <p:sp>
        <p:nvSpPr>
          <p:cNvPr id="24" name="Title 1"/>
          <p:cNvSpPr>
            <a:spLocks noGrp="1"/>
          </p:cNvSpPr>
          <p:nvPr>
            <p:ph type="title"/>
          </p:nvPr>
        </p:nvSpPr>
        <p:spPr bwMode="auto">
          <a:xfrm>
            <a:off x="0" y="3629"/>
            <a:ext cx="11391900" cy="1914702"/>
          </a:xfrm>
        </p:spPr>
        <p:txBody>
          <a:bodyPr>
            <a:normAutofit/>
          </a:bodyPr>
          <a:lstStyle/>
          <a:p>
            <a:pPr>
              <a:defRPr/>
            </a:pPr>
            <a:r>
              <a:rPr lang="en-GB" sz="5400" dirty="0">
                <a:solidFill>
                  <a:srgbClr val="002060"/>
                </a:solidFill>
              </a:rPr>
              <a:t>Climate-smart agriculture</a:t>
            </a:r>
            <a:br>
              <a:rPr lang="en-GB" sz="5400" dirty="0">
                <a:solidFill>
                  <a:srgbClr val="002060"/>
                </a:solidFill>
              </a:rPr>
            </a:br>
            <a:r>
              <a:rPr lang="en-GB" sz="5400" dirty="0">
                <a:solidFill>
                  <a:srgbClr val="002060"/>
                </a:solidFill>
              </a:rPr>
              <a:t>https://www.shui-eu.org</a:t>
            </a:r>
          </a:p>
        </p:txBody>
      </p:sp>
      <p:sp>
        <p:nvSpPr>
          <p:cNvPr id="10" name="Title 1"/>
          <p:cNvSpPr txBox="1">
            <a:spLocks/>
          </p:cNvSpPr>
          <p:nvPr/>
        </p:nvSpPr>
        <p:spPr bwMode="auto">
          <a:xfrm>
            <a:off x="2260600" y="2677811"/>
            <a:ext cx="11391900" cy="191470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1320759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355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en-GB" sz="5400" dirty="0">
                <a:solidFill>
                  <a:srgbClr val="002060"/>
                </a:solidFill>
              </a:rPr>
              <a:t>Climate			Agriculture</a:t>
            </a:r>
            <a:br>
              <a:rPr lang="en-GB" sz="5400" dirty="0">
                <a:solidFill>
                  <a:srgbClr val="002060"/>
                </a:solidFill>
              </a:rPr>
            </a:br>
            <a:endParaRPr lang="en-GB" sz="5400" dirty="0">
              <a:solidFill>
                <a:srgbClr val="002060"/>
              </a:solidFill>
            </a:endParaRPr>
          </a:p>
        </p:txBody>
      </p:sp>
      <p:sp>
        <p:nvSpPr>
          <p:cNvPr id="11" name="Title 1"/>
          <p:cNvSpPr txBox="1">
            <a:spLocks/>
          </p:cNvSpPr>
          <p:nvPr/>
        </p:nvSpPr>
        <p:spPr bwMode="auto">
          <a:xfrm>
            <a:off x="3251200" y="4394642"/>
            <a:ext cx="11391900" cy="191470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1320759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355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en-GB" sz="5400" dirty="0">
                <a:solidFill>
                  <a:srgbClr val="002060"/>
                </a:solidFill>
              </a:rPr>
              <a:t>Water Saving Agriculture</a:t>
            </a:r>
          </a:p>
        </p:txBody>
      </p:sp>
      <p:sp>
        <p:nvSpPr>
          <p:cNvPr id="12" name="Title 1"/>
          <p:cNvSpPr txBox="1">
            <a:spLocks/>
          </p:cNvSpPr>
          <p:nvPr/>
        </p:nvSpPr>
        <p:spPr bwMode="auto">
          <a:xfrm>
            <a:off x="3251200" y="6788019"/>
            <a:ext cx="11391900" cy="191470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1320759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355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en-GB" sz="5400" dirty="0">
                <a:solidFill>
                  <a:srgbClr val="002060"/>
                </a:solidFill>
              </a:rPr>
              <a:t>Soil Organic Carbon</a:t>
            </a:r>
          </a:p>
        </p:txBody>
      </p:sp>
      <p:cxnSp>
        <p:nvCxnSpPr>
          <p:cNvPr id="9" name="Straight Arrow Connector 8"/>
          <p:cNvCxnSpPr/>
          <p:nvPr/>
        </p:nvCxnSpPr>
        <p:spPr>
          <a:xfrm>
            <a:off x="4851400" y="3200400"/>
            <a:ext cx="2514600" cy="0"/>
          </a:xfrm>
          <a:prstGeom prst="straightConnector1">
            <a:avLst/>
          </a:prstGeom>
          <a:ln w="66675"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/>
          <p:cNvCxnSpPr/>
          <p:nvPr/>
        </p:nvCxnSpPr>
        <p:spPr>
          <a:xfrm flipV="1">
            <a:off x="6108700" y="5672382"/>
            <a:ext cx="0" cy="1719018"/>
          </a:xfrm>
          <a:prstGeom prst="straightConnector1">
            <a:avLst/>
          </a:prstGeom>
          <a:ln w="66675"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681067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Gruppieren 16"/>
          <p:cNvGrpSpPr/>
          <p:nvPr/>
        </p:nvGrpSpPr>
        <p:grpSpPr>
          <a:xfrm>
            <a:off x="4541749" y="6400799"/>
            <a:ext cx="4600026" cy="2683318"/>
            <a:chOff x="8965997" y="5687475"/>
            <a:chExt cx="4071076" cy="2913833"/>
          </a:xfrm>
        </p:grpSpPr>
        <p:pic>
          <p:nvPicPr>
            <p:cNvPr id="13" name="Grafik 12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8965997" y="5687475"/>
              <a:ext cx="4071076" cy="2913833"/>
            </a:xfrm>
            <a:prstGeom prst="rect">
              <a:avLst/>
            </a:prstGeom>
          </p:spPr>
        </p:pic>
        <p:sp>
          <p:nvSpPr>
            <p:cNvPr id="16" name="Textfeld 15"/>
            <p:cNvSpPr txBox="1"/>
            <p:nvPr/>
          </p:nvSpPr>
          <p:spPr>
            <a:xfrm>
              <a:off x="11533865" y="5791200"/>
              <a:ext cx="69762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AT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Spain</a:t>
              </a:r>
            </a:p>
          </p:txBody>
        </p:sp>
      </p:grpSp>
      <p:grpSp>
        <p:nvGrpSpPr>
          <p:cNvPr id="18" name="Gruppieren 17"/>
          <p:cNvGrpSpPr/>
          <p:nvPr/>
        </p:nvGrpSpPr>
        <p:grpSpPr>
          <a:xfrm>
            <a:off x="9123686" y="6400799"/>
            <a:ext cx="4600026" cy="2683317"/>
            <a:chOff x="8946512" y="2231129"/>
            <a:chExt cx="4071076" cy="2876257"/>
          </a:xfrm>
        </p:grpSpPr>
        <p:pic>
          <p:nvPicPr>
            <p:cNvPr id="12" name="Grafik 11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8946512" y="2231129"/>
              <a:ext cx="4071076" cy="2876257"/>
            </a:xfrm>
            <a:prstGeom prst="rect">
              <a:avLst/>
            </a:prstGeom>
          </p:spPr>
        </p:pic>
        <p:sp>
          <p:nvSpPr>
            <p:cNvPr id="15" name="Textfeld 14"/>
            <p:cNvSpPr txBox="1"/>
            <p:nvPr/>
          </p:nvSpPr>
          <p:spPr>
            <a:xfrm>
              <a:off x="9329890" y="2351871"/>
              <a:ext cx="84734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AT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Austria</a:t>
              </a:r>
            </a:p>
          </p:txBody>
        </p:sp>
      </p:grp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9D2E93E-EA6D-4366-A369-132CA0CD6398}" type="slidenum">
              <a:rPr kumimoji="0" lang="es-ES" sz="1733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s-ES" sz="1733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0" y="2121511"/>
            <a:ext cx="11887200" cy="1524000"/>
          </a:xfrm>
        </p:spPr>
        <p:txBody>
          <a:bodyPr>
            <a:normAutofit/>
          </a:bodyPr>
          <a:lstStyle/>
          <a:p>
            <a:pPr marL="0" indent="0" fontAlgn="base">
              <a:lnSpc>
                <a:spcPct val="100000"/>
              </a:lnSpc>
              <a:spcBef>
                <a:spcPct val="0"/>
              </a:spcBef>
              <a:spcAft>
                <a:spcPts val="600"/>
              </a:spcAft>
              <a:buNone/>
              <a:defRPr/>
            </a:pPr>
            <a:r>
              <a:rPr lang="en-US" sz="18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</a:t>
            </a:r>
            <a:r>
              <a:rPr lang="en-US" sz="19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Objectives</a:t>
            </a:r>
          </a:p>
          <a:p>
            <a:pPr fontAlgn="base">
              <a:lnSpc>
                <a:spcPct val="100000"/>
              </a:lnSpc>
              <a:spcBef>
                <a:spcPct val="0"/>
              </a:spcBef>
              <a:spcAft>
                <a:spcPts val="600"/>
              </a:spcAft>
              <a:defRPr/>
            </a:pPr>
            <a:r>
              <a:rPr lang="en-US" sz="19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Develop an open-data platform for sharing agricultural experiment data.</a:t>
            </a:r>
          </a:p>
          <a:p>
            <a:pPr fontAlgn="base">
              <a:lnSpc>
                <a:spcPct val="100000"/>
              </a:lnSpc>
              <a:spcBef>
                <a:spcPct val="0"/>
              </a:spcBef>
              <a:spcAft>
                <a:spcPts val="600"/>
              </a:spcAft>
              <a:defRPr/>
            </a:pPr>
            <a:r>
              <a:rPr lang="en-US" sz="19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Provide quality checked experiment data to calibrate / validate models.</a:t>
            </a:r>
          </a:p>
          <a:p>
            <a:pPr fontAlgn="base">
              <a:lnSpc>
                <a:spcPct val="100000"/>
              </a:lnSpc>
              <a:spcBef>
                <a:spcPct val="0"/>
              </a:spcBef>
              <a:spcAft>
                <a:spcPts val="600"/>
              </a:spcAft>
              <a:defRPr/>
            </a:pPr>
            <a:r>
              <a:rPr lang="en-US" sz="19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Validate experimentally best management </a:t>
            </a:r>
            <a:r>
              <a:rPr lang="en-US" sz="1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practices.</a:t>
            </a:r>
            <a:endParaRPr lang="es-ES" sz="1800" dirty="0"/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E151DA63-1641-454F-9DC9-D6EC61EF1668}"/>
              </a:ext>
            </a:extLst>
          </p:cNvPr>
          <p:cNvSpPr txBox="1">
            <a:spLocks/>
          </p:cNvSpPr>
          <p:nvPr/>
        </p:nvSpPr>
        <p:spPr>
          <a:xfrm>
            <a:off x="0" y="3617908"/>
            <a:ext cx="13208000" cy="111354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30190" indent="-330190" algn="l" defTabSz="1320759" rtl="0" eaLnBrk="1" latinLnBrk="0" hangingPunct="1">
              <a:lnSpc>
                <a:spcPct val="90000"/>
              </a:lnSpc>
              <a:spcBef>
                <a:spcPts val="1444"/>
              </a:spcBef>
              <a:buFont typeface="Arial" panose="020B0604020202020204" pitchFamily="34" charset="0"/>
              <a:buChar char="•"/>
              <a:defRPr sz="404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990570" indent="-330190" algn="l" defTabSz="1320759" rtl="0" eaLnBrk="1" latinLnBrk="0" hangingPunct="1">
              <a:lnSpc>
                <a:spcPct val="90000"/>
              </a:lnSpc>
              <a:spcBef>
                <a:spcPts val="722"/>
              </a:spcBef>
              <a:buFont typeface="Arial" panose="020B0604020202020204" pitchFamily="34" charset="0"/>
              <a:buChar char="•"/>
              <a:defRPr sz="34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650949" indent="-330190" algn="l" defTabSz="1320759" rtl="0" eaLnBrk="1" latinLnBrk="0" hangingPunct="1">
              <a:lnSpc>
                <a:spcPct val="90000"/>
              </a:lnSpc>
              <a:spcBef>
                <a:spcPts val="722"/>
              </a:spcBef>
              <a:buFont typeface="Arial" panose="020B0604020202020204" pitchFamily="34" charset="0"/>
              <a:buChar char="•"/>
              <a:defRPr sz="288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311329" indent="-330190" algn="l" defTabSz="1320759" rtl="0" eaLnBrk="1" latinLnBrk="0" hangingPunct="1">
              <a:lnSpc>
                <a:spcPct val="90000"/>
              </a:lnSpc>
              <a:spcBef>
                <a:spcPts val="722"/>
              </a:spcBef>
              <a:buFont typeface="Arial" panose="020B0604020202020204" pitchFamily="34" charset="0"/>
              <a:buChar char="•"/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971709" indent="-330190" algn="l" defTabSz="1320759" rtl="0" eaLnBrk="1" latinLnBrk="0" hangingPunct="1">
              <a:lnSpc>
                <a:spcPct val="90000"/>
              </a:lnSpc>
              <a:spcBef>
                <a:spcPts val="722"/>
              </a:spcBef>
              <a:buFont typeface="Arial" panose="020B0604020202020204" pitchFamily="34" charset="0"/>
              <a:buChar char="•"/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632088" indent="-330190" algn="l" defTabSz="1320759" rtl="0" eaLnBrk="1" latinLnBrk="0" hangingPunct="1">
              <a:lnSpc>
                <a:spcPct val="90000"/>
              </a:lnSpc>
              <a:spcBef>
                <a:spcPts val="722"/>
              </a:spcBef>
              <a:buFont typeface="Arial" panose="020B0604020202020204" pitchFamily="34" charset="0"/>
              <a:buChar char="•"/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292468" indent="-330190" algn="l" defTabSz="1320759" rtl="0" eaLnBrk="1" latinLnBrk="0" hangingPunct="1">
              <a:lnSpc>
                <a:spcPct val="90000"/>
              </a:lnSpc>
              <a:spcBef>
                <a:spcPts val="722"/>
              </a:spcBef>
              <a:buFont typeface="Arial" panose="020B0604020202020204" pitchFamily="34" charset="0"/>
              <a:buChar char="•"/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952848" indent="-330190" algn="l" defTabSz="1320759" rtl="0" eaLnBrk="1" latinLnBrk="0" hangingPunct="1">
              <a:lnSpc>
                <a:spcPct val="90000"/>
              </a:lnSpc>
              <a:spcBef>
                <a:spcPts val="722"/>
              </a:spcBef>
              <a:buFont typeface="Arial" panose="020B0604020202020204" pitchFamily="34" charset="0"/>
              <a:buChar char="•"/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613227" indent="-330190" algn="l" defTabSz="1320759" rtl="0" eaLnBrk="1" latinLnBrk="0" hangingPunct="1">
              <a:lnSpc>
                <a:spcPct val="90000"/>
              </a:lnSpc>
              <a:spcBef>
                <a:spcPts val="722"/>
              </a:spcBef>
              <a:buFont typeface="Arial" panose="020B0604020202020204" pitchFamily="34" charset="0"/>
              <a:buChar char="•"/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132075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s-ES" sz="19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   </a:t>
            </a:r>
            <a:r>
              <a:rPr kumimoji="0" lang="es-ES" sz="19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Available data</a:t>
            </a:r>
          </a:p>
          <a:p>
            <a:pPr marL="330190" marR="0" lvl="0" indent="-330190" algn="l" defTabSz="132075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s-ES" sz="19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5 </a:t>
            </a:r>
            <a:r>
              <a:rPr kumimoji="0" lang="es-ES" sz="19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countries</a:t>
            </a:r>
            <a:r>
              <a:rPr kumimoji="0" lang="es-ES" sz="19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, 12 </a:t>
            </a:r>
            <a:r>
              <a:rPr kumimoji="0" lang="es-ES" sz="19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sites</a:t>
            </a:r>
            <a:r>
              <a:rPr kumimoji="0" lang="es-ES" sz="19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, </a:t>
            </a:r>
            <a:r>
              <a:rPr kumimoji="0" lang="en-GB" sz="19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27 treatments, 160 data files</a:t>
            </a:r>
          </a:p>
          <a:p>
            <a:pPr marL="330190" marR="0" lvl="0" indent="-330190" algn="l" defTabSz="132075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19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Cropland, orchards, vineyards from </a:t>
            </a:r>
            <a:r>
              <a:rPr kumimoji="0" lang="en-GB" sz="19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rainfed</a:t>
            </a:r>
            <a:r>
              <a:rPr kumimoji="0" lang="en-GB" sz="19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&amp; irrigated systems</a:t>
            </a:r>
          </a:p>
          <a:p>
            <a:pPr marL="330190" marR="0" lvl="0" indent="-330190" algn="l" defTabSz="132075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19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Field plot &amp; catchment scale data</a:t>
            </a:r>
            <a:r>
              <a:rPr kumimoji="0" lang="es-ES" sz="19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</a:p>
          <a:p>
            <a:pPr marL="330190" marR="0" lvl="0" indent="-330190" algn="l" defTabSz="132075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s-ES" sz="19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Climate</a:t>
            </a:r>
            <a:r>
              <a:rPr kumimoji="0" lang="es-ES" sz="19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, </a:t>
            </a:r>
            <a:r>
              <a:rPr kumimoji="0" lang="es-ES" sz="19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Soil</a:t>
            </a:r>
            <a:r>
              <a:rPr kumimoji="0" lang="es-ES" sz="19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s-ES" sz="19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properties</a:t>
            </a:r>
            <a:r>
              <a:rPr kumimoji="0" lang="es-ES" sz="19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, Management, </a:t>
            </a:r>
            <a:r>
              <a:rPr kumimoji="0" lang="es-ES" sz="19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Runoff</a:t>
            </a:r>
            <a:r>
              <a:rPr kumimoji="0" lang="es-ES" sz="19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&amp; </a:t>
            </a:r>
            <a:r>
              <a:rPr kumimoji="0" lang="es-ES" sz="19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Soil</a:t>
            </a:r>
            <a:r>
              <a:rPr kumimoji="0" lang="es-ES" sz="19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s-ES" sz="19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loss</a:t>
            </a:r>
            <a:r>
              <a:rPr kumimoji="0" lang="es-ES" sz="19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, </a:t>
            </a:r>
            <a:r>
              <a:rPr kumimoji="0" lang="es-ES" sz="19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Nutrients</a:t>
            </a:r>
            <a:r>
              <a:rPr kumimoji="0" lang="es-ES" sz="19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, </a:t>
            </a:r>
            <a:r>
              <a:rPr kumimoji="0" lang="es-ES" sz="19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Crop</a:t>
            </a:r>
            <a:r>
              <a:rPr kumimoji="0" lang="es-ES" sz="19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s-ES" sz="19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yields</a:t>
            </a:r>
            <a:r>
              <a:rPr kumimoji="0" lang="es-ES" sz="19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, </a:t>
            </a:r>
            <a:r>
              <a:rPr kumimoji="0" lang="es-ES" sz="19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Irrigation</a:t>
            </a:r>
            <a:r>
              <a:rPr kumimoji="0" lang="es-ES" sz="19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s-ES" sz="19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volume</a:t>
            </a:r>
            <a:r>
              <a:rPr kumimoji="0" lang="es-ES" sz="19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data</a:t>
            </a:r>
          </a:p>
        </p:txBody>
      </p:sp>
      <p:grpSp>
        <p:nvGrpSpPr>
          <p:cNvPr id="20" name="Gruppieren 19"/>
          <p:cNvGrpSpPr/>
          <p:nvPr/>
        </p:nvGrpSpPr>
        <p:grpSpPr>
          <a:xfrm>
            <a:off x="9851697" y="2124862"/>
            <a:ext cx="3356303" cy="2702977"/>
            <a:chOff x="5184418" y="6878835"/>
            <a:chExt cx="3356303" cy="2940478"/>
          </a:xfrm>
        </p:grpSpPr>
        <p:pic>
          <p:nvPicPr>
            <p:cNvPr id="14" name="Grafik 13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184418" y="6878835"/>
              <a:ext cx="3356303" cy="2940478"/>
            </a:xfrm>
            <a:prstGeom prst="rect">
              <a:avLst/>
            </a:prstGeom>
          </p:spPr>
        </p:pic>
        <p:sp>
          <p:nvSpPr>
            <p:cNvPr id="19" name="Textfeld 18"/>
            <p:cNvSpPr txBox="1"/>
            <p:nvPr/>
          </p:nvSpPr>
          <p:spPr>
            <a:xfrm>
              <a:off x="7363244" y="6959725"/>
              <a:ext cx="71526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AT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China</a:t>
              </a:r>
            </a:p>
          </p:txBody>
        </p:sp>
      </p:grpSp>
      <p:grpSp>
        <p:nvGrpSpPr>
          <p:cNvPr id="23" name="Gruppieren 22"/>
          <p:cNvGrpSpPr/>
          <p:nvPr/>
        </p:nvGrpSpPr>
        <p:grpSpPr>
          <a:xfrm>
            <a:off x="0" y="6400799"/>
            <a:ext cx="4546600" cy="2683317"/>
            <a:chOff x="889000" y="6710290"/>
            <a:chExt cx="3994851" cy="2683317"/>
          </a:xfrm>
        </p:grpSpPr>
        <p:pic>
          <p:nvPicPr>
            <p:cNvPr id="21" name="Grafik 20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889000" y="6710290"/>
              <a:ext cx="3994851" cy="2683317"/>
            </a:xfrm>
            <a:prstGeom prst="rect">
              <a:avLst/>
            </a:prstGeom>
          </p:spPr>
        </p:pic>
        <p:sp>
          <p:nvSpPr>
            <p:cNvPr id="22" name="Textfeld 21"/>
            <p:cNvSpPr txBox="1"/>
            <p:nvPr/>
          </p:nvSpPr>
          <p:spPr>
            <a:xfrm>
              <a:off x="1193800" y="6894956"/>
              <a:ext cx="71526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AT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China</a:t>
              </a:r>
            </a:p>
          </p:txBody>
        </p:sp>
      </p:grpSp>
      <p:sp>
        <p:nvSpPr>
          <p:cNvPr id="24" name="Title 1"/>
          <p:cNvSpPr>
            <a:spLocks noGrp="1"/>
          </p:cNvSpPr>
          <p:nvPr>
            <p:ph type="title"/>
          </p:nvPr>
        </p:nvSpPr>
        <p:spPr bwMode="auto">
          <a:xfrm>
            <a:off x="0" y="-75643"/>
            <a:ext cx="11391900" cy="1914702"/>
          </a:xfrm>
        </p:spPr>
        <p:txBody>
          <a:bodyPr>
            <a:normAutofit/>
          </a:bodyPr>
          <a:lstStyle/>
          <a:p>
            <a:pPr>
              <a:defRPr/>
            </a:pPr>
            <a:r>
              <a:rPr lang="en-GB" sz="4000" dirty="0">
                <a:solidFill>
                  <a:srgbClr val="002060"/>
                </a:solidFill>
              </a:rPr>
              <a:t>WP1: </a:t>
            </a:r>
            <a:br>
              <a:rPr lang="en-GB" sz="4000" dirty="0">
                <a:solidFill>
                  <a:srgbClr val="002060"/>
                </a:solidFill>
              </a:rPr>
            </a:br>
            <a:r>
              <a:rPr lang="en-GB" sz="4000" dirty="0">
                <a:solidFill>
                  <a:srgbClr val="002060"/>
                </a:solidFill>
              </a:rPr>
              <a:t>A data resource of best management practices</a:t>
            </a:r>
            <a:br>
              <a:rPr lang="en-GB" sz="4000" dirty="0">
                <a:solidFill>
                  <a:srgbClr val="002060"/>
                </a:solidFill>
              </a:rPr>
            </a:br>
            <a:endParaRPr lang="en-GB" sz="4000" dirty="0">
              <a:solidFill>
                <a:srgbClr val="002060"/>
              </a:solidFill>
            </a:endParaRPr>
          </a:p>
        </p:txBody>
      </p:sp>
      <p:sp>
        <p:nvSpPr>
          <p:cNvPr id="25" name="2 Marcador de contenido"/>
          <p:cNvSpPr txBox="1">
            <a:spLocks/>
          </p:cNvSpPr>
          <p:nvPr/>
        </p:nvSpPr>
        <p:spPr>
          <a:xfrm>
            <a:off x="11043" y="5541518"/>
            <a:ext cx="12734740" cy="15240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30190" indent="-330190" algn="l" defTabSz="1320759" rtl="0" eaLnBrk="1" latinLnBrk="0" hangingPunct="1">
              <a:lnSpc>
                <a:spcPct val="90000"/>
              </a:lnSpc>
              <a:spcBef>
                <a:spcPts val="1444"/>
              </a:spcBef>
              <a:buFont typeface="Arial" panose="020B0604020202020204" pitchFamily="34" charset="0"/>
              <a:buChar char="•"/>
              <a:defRPr sz="404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990570" indent="-330190" algn="l" defTabSz="1320759" rtl="0" eaLnBrk="1" latinLnBrk="0" hangingPunct="1">
              <a:lnSpc>
                <a:spcPct val="90000"/>
              </a:lnSpc>
              <a:spcBef>
                <a:spcPts val="722"/>
              </a:spcBef>
              <a:buFont typeface="Arial" panose="020B0604020202020204" pitchFamily="34" charset="0"/>
              <a:buChar char="•"/>
              <a:defRPr sz="34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650949" indent="-330190" algn="l" defTabSz="1320759" rtl="0" eaLnBrk="1" latinLnBrk="0" hangingPunct="1">
              <a:lnSpc>
                <a:spcPct val="90000"/>
              </a:lnSpc>
              <a:spcBef>
                <a:spcPts val="722"/>
              </a:spcBef>
              <a:buFont typeface="Arial" panose="020B0604020202020204" pitchFamily="34" charset="0"/>
              <a:buChar char="•"/>
              <a:defRPr sz="288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311329" indent="-330190" algn="l" defTabSz="1320759" rtl="0" eaLnBrk="1" latinLnBrk="0" hangingPunct="1">
              <a:lnSpc>
                <a:spcPct val="90000"/>
              </a:lnSpc>
              <a:spcBef>
                <a:spcPts val="722"/>
              </a:spcBef>
              <a:buFont typeface="Arial" panose="020B0604020202020204" pitchFamily="34" charset="0"/>
              <a:buChar char="•"/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971709" indent="-330190" algn="l" defTabSz="1320759" rtl="0" eaLnBrk="1" latinLnBrk="0" hangingPunct="1">
              <a:lnSpc>
                <a:spcPct val="90000"/>
              </a:lnSpc>
              <a:spcBef>
                <a:spcPts val="722"/>
              </a:spcBef>
              <a:buFont typeface="Arial" panose="020B0604020202020204" pitchFamily="34" charset="0"/>
              <a:buChar char="•"/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632088" indent="-330190" algn="l" defTabSz="1320759" rtl="0" eaLnBrk="1" latinLnBrk="0" hangingPunct="1">
              <a:lnSpc>
                <a:spcPct val="90000"/>
              </a:lnSpc>
              <a:spcBef>
                <a:spcPts val="722"/>
              </a:spcBef>
              <a:buFont typeface="Arial" panose="020B0604020202020204" pitchFamily="34" charset="0"/>
              <a:buChar char="•"/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292468" indent="-330190" algn="l" defTabSz="1320759" rtl="0" eaLnBrk="1" latinLnBrk="0" hangingPunct="1">
              <a:lnSpc>
                <a:spcPct val="90000"/>
              </a:lnSpc>
              <a:spcBef>
                <a:spcPts val="722"/>
              </a:spcBef>
              <a:buFont typeface="Arial" panose="020B0604020202020204" pitchFamily="34" charset="0"/>
              <a:buChar char="•"/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952848" indent="-330190" algn="l" defTabSz="1320759" rtl="0" eaLnBrk="1" latinLnBrk="0" hangingPunct="1">
              <a:lnSpc>
                <a:spcPct val="90000"/>
              </a:lnSpc>
              <a:spcBef>
                <a:spcPts val="722"/>
              </a:spcBef>
              <a:buFont typeface="Arial" panose="020B0604020202020204" pitchFamily="34" charset="0"/>
              <a:buChar char="•"/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613227" indent="-330190" algn="l" defTabSz="1320759" rtl="0" eaLnBrk="1" latinLnBrk="0" hangingPunct="1">
              <a:lnSpc>
                <a:spcPct val="90000"/>
              </a:lnSpc>
              <a:spcBef>
                <a:spcPts val="722"/>
              </a:spcBef>
              <a:buFont typeface="Arial" panose="020B0604020202020204" pitchFamily="34" charset="0"/>
              <a:buChar char="•"/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1320759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   </a:t>
            </a:r>
            <a:r>
              <a:rPr kumimoji="0" lang="en-US" sz="19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Outcomes</a:t>
            </a:r>
          </a:p>
          <a:p>
            <a:pPr marL="330190" marR="0" lvl="0" indent="-330190" algn="l" defTabSz="1320759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9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Capturing the value of long-term experiments to allow cross-scale modelling of soil management outcomes</a:t>
            </a:r>
          </a:p>
        </p:txBody>
      </p:sp>
    </p:spTree>
    <p:extLst>
      <p:ext uri="{BB962C8B-B14F-4D97-AF65-F5344CB8AC3E}">
        <p14:creationId xmlns:p14="http://schemas.microsoft.com/office/powerpoint/2010/main" val="191640783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9D2E93E-EA6D-4366-A369-132CA0CD6398}" type="slidenum">
              <a:rPr kumimoji="0" lang="es-ES" sz="1733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s-ES" sz="1733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-34278" y="2147642"/>
            <a:ext cx="11887200" cy="1524000"/>
          </a:xfrm>
        </p:spPr>
        <p:txBody>
          <a:bodyPr>
            <a:noAutofit/>
          </a:bodyPr>
          <a:lstStyle/>
          <a:p>
            <a:pPr marL="0" indent="0" fontAlgn="base">
              <a:lnSpc>
                <a:spcPct val="100000"/>
              </a:lnSpc>
              <a:spcBef>
                <a:spcPct val="0"/>
              </a:spcBef>
              <a:spcAft>
                <a:spcPts val="600"/>
              </a:spcAft>
              <a:buNone/>
              <a:defRPr/>
            </a:pPr>
            <a:r>
              <a:rPr lang="en-US" sz="19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</a:t>
            </a:r>
            <a:r>
              <a:rPr lang="en-US" sz="19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Objectives</a:t>
            </a:r>
          </a:p>
          <a:p>
            <a:pPr fontAlgn="base">
              <a:spcBef>
                <a:spcPct val="0"/>
              </a:spcBef>
              <a:spcAft>
                <a:spcPts val="600"/>
              </a:spcAft>
              <a:defRPr/>
            </a:pPr>
            <a:r>
              <a:rPr lang="en-GB" sz="19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Calibrate and validate the </a:t>
            </a:r>
            <a:r>
              <a:rPr lang="en-GB" sz="19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AquaCrop</a:t>
            </a:r>
            <a:r>
              <a:rPr lang="en-GB" sz="19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model with data from long-term experiments of WP1.</a:t>
            </a:r>
          </a:p>
          <a:p>
            <a:pPr fontAlgn="base">
              <a:spcBef>
                <a:spcPct val="0"/>
              </a:spcBef>
              <a:spcAft>
                <a:spcPts val="600"/>
              </a:spcAft>
              <a:defRPr/>
            </a:pPr>
            <a:r>
              <a:rPr lang="en-GB" sz="19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Develop specific elements within </a:t>
            </a:r>
            <a:r>
              <a:rPr lang="en-GB" sz="19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AquaCrop</a:t>
            </a:r>
            <a:r>
              <a:rPr lang="en-GB" sz="19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to simulate cropping under water scarce conditions.</a:t>
            </a:r>
          </a:p>
          <a:p>
            <a:pPr fontAlgn="base">
              <a:spcBef>
                <a:spcPct val="0"/>
              </a:spcBef>
              <a:spcAft>
                <a:spcPts val="600"/>
              </a:spcAft>
              <a:defRPr/>
            </a:pPr>
            <a:r>
              <a:rPr lang="en-GB" sz="19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Develop a hybrid-type model to simulate yield responses of tree crops to variable water supply.</a:t>
            </a:r>
          </a:p>
          <a:p>
            <a:pPr fontAlgn="base">
              <a:spcBef>
                <a:spcPct val="0"/>
              </a:spcBef>
              <a:spcAft>
                <a:spcPts val="600"/>
              </a:spcAft>
              <a:defRPr/>
            </a:pPr>
            <a:r>
              <a:rPr lang="en-GB" sz="19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Using a GIS platform, integrate crop yield scenarios within catchment analysis.</a:t>
            </a:r>
            <a:endParaRPr lang="es-ES" sz="19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4" name="Title 1"/>
          <p:cNvSpPr>
            <a:spLocks noGrp="1"/>
          </p:cNvSpPr>
          <p:nvPr>
            <p:ph type="title"/>
          </p:nvPr>
        </p:nvSpPr>
        <p:spPr bwMode="auto">
          <a:xfrm>
            <a:off x="0" y="-75643"/>
            <a:ext cx="11391900" cy="1914702"/>
          </a:xfrm>
        </p:spPr>
        <p:txBody>
          <a:bodyPr>
            <a:normAutofit/>
          </a:bodyPr>
          <a:lstStyle/>
          <a:p>
            <a:pPr>
              <a:defRPr/>
            </a:pPr>
            <a:r>
              <a:rPr lang="en-GB" sz="4000" dirty="0">
                <a:solidFill>
                  <a:srgbClr val="002060"/>
                </a:solidFill>
              </a:rPr>
              <a:t>WP2.1: </a:t>
            </a:r>
            <a:br>
              <a:rPr lang="en-GB" sz="4000" dirty="0">
                <a:solidFill>
                  <a:srgbClr val="002060"/>
                </a:solidFill>
              </a:rPr>
            </a:br>
            <a:r>
              <a:rPr lang="en-GB" sz="4000" dirty="0">
                <a:solidFill>
                  <a:srgbClr val="002060"/>
                </a:solidFill>
              </a:rPr>
              <a:t>Crop simulation modelling</a:t>
            </a:r>
            <a:br>
              <a:rPr lang="en-GB" sz="4000" dirty="0">
                <a:solidFill>
                  <a:srgbClr val="002060"/>
                </a:solidFill>
              </a:rPr>
            </a:br>
            <a:endParaRPr lang="en-GB" sz="4000" dirty="0">
              <a:solidFill>
                <a:srgbClr val="002060"/>
              </a:solidFill>
            </a:endParaRPr>
          </a:p>
        </p:txBody>
      </p:sp>
      <p:sp>
        <p:nvSpPr>
          <p:cNvPr id="25" name="2 Marcador de contenido"/>
          <p:cNvSpPr txBox="1">
            <a:spLocks/>
          </p:cNvSpPr>
          <p:nvPr/>
        </p:nvSpPr>
        <p:spPr>
          <a:xfrm>
            <a:off x="-15504" y="4001407"/>
            <a:ext cx="12734740" cy="1561194"/>
          </a:xfrm>
          <a:prstGeom prst="rect">
            <a:avLst/>
          </a:prstGeom>
        </p:spPr>
        <p:txBody>
          <a:bodyPr vert="horz" lIns="91440" tIns="45720" rIns="91440" bIns="45720" rtlCol="0">
            <a:normAutofit fontScale="77500" lnSpcReduction="20000"/>
          </a:bodyPr>
          <a:lstStyle>
            <a:lvl1pPr marL="330190" indent="-330190" algn="l" defTabSz="1320759" rtl="0" eaLnBrk="1" latinLnBrk="0" hangingPunct="1">
              <a:lnSpc>
                <a:spcPct val="90000"/>
              </a:lnSpc>
              <a:spcBef>
                <a:spcPts val="1444"/>
              </a:spcBef>
              <a:buFont typeface="Arial" panose="020B0604020202020204" pitchFamily="34" charset="0"/>
              <a:buChar char="•"/>
              <a:defRPr sz="404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990570" indent="-330190" algn="l" defTabSz="1320759" rtl="0" eaLnBrk="1" latinLnBrk="0" hangingPunct="1">
              <a:lnSpc>
                <a:spcPct val="90000"/>
              </a:lnSpc>
              <a:spcBef>
                <a:spcPts val="722"/>
              </a:spcBef>
              <a:buFont typeface="Arial" panose="020B0604020202020204" pitchFamily="34" charset="0"/>
              <a:buChar char="•"/>
              <a:defRPr sz="34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650949" indent="-330190" algn="l" defTabSz="1320759" rtl="0" eaLnBrk="1" latinLnBrk="0" hangingPunct="1">
              <a:lnSpc>
                <a:spcPct val="90000"/>
              </a:lnSpc>
              <a:spcBef>
                <a:spcPts val="722"/>
              </a:spcBef>
              <a:buFont typeface="Arial" panose="020B0604020202020204" pitchFamily="34" charset="0"/>
              <a:buChar char="•"/>
              <a:defRPr sz="288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311329" indent="-330190" algn="l" defTabSz="1320759" rtl="0" eaLnBrk="1" latinLnBrk="0" hangingPunct="1">
              <a:lnSpc>
                <a:spcPct val="90000"/>
              </a:lnSpc>
              <a:spcBef>
                <a:spcPts val="722"/>
              </a:spcBef>
              <a:buFont typeface="Arial" panose="020B0604020202020204" pitchFamily="34" charset="0"/>
              <a:buChar char="•"/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971709" indent="-330190" algn="l" defTabSz="1320759" rtl="0" eaLnBrk="1" latinLnBrk="0" hangingPunct="1">
              <a:lnSpc>
                <a:spcPct val="90000"/>
              </a:lnSpc>
              <a:spcBef>
                <a:spcPts val="722"/>
              </a:spcBef>
              <a:buFont typeface="Arial" panose="020B0604020202020204" pitchFamily="34" charset="0"/>
              <a:buChar char="•"/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632088" indent="-330190" algn="l" defTabSz="1320759" rtl="0" eaLnBrk="1" latinLnBrk="0" hangingPunct="1">
              <a:lnSpc>
                <a:spcPct val="90000"/>
              </a:lnSpc>
              <a:spcBef>
                <a:spcPts val="722"/>
              </a:spcBef>
              <a:buFont typeface="Arial" panose="020B0604020202020204" pitchFamily="34" charset="0"/>
              <a:buChar char="•"/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292468" indent="-330190" algn="l" defTabSz="1320759" rtl="0" eaLnBrk="1" latinLnBrk="0" hangingPunct="1">
              <a:lnSpc>
                <a:spcPct val="90000"/>
              </a:lnSpc>
              <a:spcBef>
                <a:spcPts val="722"/>
              </a:spcBef>
              <a:buFont typeface="Arial" panose="020B0604020202020204" pitchFamily="34" charset="0"/>
              <a:buChar char="•"/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952848" indent="-330190" algn="l" defTabSz="1320759" rtl="0" eaLnBrk="1" latinLnBrk="0" hangingPunct="1">
              <a:lnSpc>
                <a:spcPct val="90000"/>
              </a:lnSpc>
              <a:spcBef>
                <a:spcPts val="722"/>
              </a:spcBef>
              <a:buFont typeface="Arial" panose="020B0604020202020204" pitchFamily="34" charset="0"/>
              <a:buChar char="•"/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613227" indent="-330190" algn="l" defTabSz="1320759" rtl="0" eaLnBrk="1" latinLnBrk="0" hangingPunct="1">
              <a:lnSpc>
                <a:spcPct val="90000"/>
              </a:lnSpc>
              <a:spcBef>
                <a:spcPts val="722"/>
              </a:spcBef>
              <a:buFont typeface="Arial" panose="020B0604020202020204" pitchFamily="34" charset="0"/>
              <a:buChar char="•"/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1320759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   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Outcomes</a:t>
            </a:r>
          </a:p>
          <a:p>
            <a:pPr marL="330190" marR="0" lvl="0" indent="-330190" algn="l" defTabSz="1320759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5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Calibrate </a:t>
            </a:r>
            <a:r>
              <a:rPr kumimoji="0" lang="en-US" sz="25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AquaCrop</a:t>
            </a:r>
            <a:r>
              <a:rPr kumimoji="0" lang="en-US" sz="25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for target crops in </a:t>
            </a:r>
            <a:r>
              <a:rPr kumimoji="0" lang="en-US" sz="25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SHui</a:t>
            </a:r>
            <a:r>
              <a:rPr kumimoji="0" lang="en-US" sz="25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5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enviroments</a:t>
            </a:r>
            <a:r>
              <a:rPr kumimoji="0" lang="en-US" sz="25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.</a:t>
            </a:r>
          </a:p>
          <a:p>
            <a:pPr marL="330190" marR="0" lvl="0" indent="-330190" algn="l" defTabSz="1320759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5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Improve salinity module to simulate water stress effects in </a:t>
            </a:r>
            <a:r>
              <a:rPr kumimoji="0" lang="en-US" sz="25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AquaCrop</a:t>
            </a:r>
            <a:r>
              <a:rPr kumimoji="0" lang="en-US" sz="25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.</a:t>
            </a:r>
          </a:p>
          <a:p>
            <a:pPr marL="330190" marR="0" lvl="0" indent="-330190" algn="l" defTabSz="1320759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5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 new water productivity model for tree crops</a:t>
            </a:r>
          </a:p>
          <a:p>
            <a:pPr marL="330190" marR="0" lvl="0" indent="-330190" algn="l" defTabSz="1320759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25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Insert improved algorithms based on soil hydrology in </a:t>
            </a:r>
            <a:r>
              <a:rPr kumimoji="0" lang="en-GB" sz="25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AquaCrop</a:t>
            </a:r>
            <a:r>
              <a:rPr kumimoji="0" lang="en-GB" sz="25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to upscale the model.</a:t>
            </a:r>
            <a:endParaRPr kumimoji="0" lang="en-US" sz="25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43741" y="5705107"/>
            <a:ext cx="4366457" cy="3161081"/>
          </a:xfrm>
          <a:prstGeom prst="rect">
            <a:avLst/>
          </a:prstGeom>
        </p:spPr>
      </p:pic>
      <p:sp>
        <p:nvSpPr>
          <p:cNvPr id="5" name="CuadroTexto 4"/>
          <p:cNvSpPr txBox="1"/>
          <p:nvPr/>
        </p:nvSpPr>
        <p:spPr>
          <a:xfrm>
            <a:off x="3380274" y="5855940"/>
            <a:ext cx="990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Spain</a:t>
            </a: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6" name="Imagen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" y="5711733"/>
            <a:ext cx="4370875" cy="3172268"/>
          </a:xfrm>
          <a:prstGeom prst="rect">
            <a:avLst/>
          </a:prstGeom>
        </p:spPr>
      </p:pic>
      <p:sp>
        <p:nvSpPr>
          <p:cNvPr id="26" name="CuadroTexto 25"/>
          <p:cNvSpPr txBox="1"/>
          <p:nvPr/>
        </p:nvSpPr>
        <p:spPr>
          <a:xfrm>
            <a:off x="5308600" y="5943600"/>
            <a:ext cx="990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China</a:t>
            </a: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7" name="Imagen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710198" y="5711733"/>
            <a:ext cx="4484663" cy="3154455"/>
          </a:xfrm>
          <a:prstGeom prst="rect">
            <a:avLst/>
          </a:prstGeom>
        </p:spPr>
      </p:pic>
      <p:sp>
        <p:nvSpPr>
          <p:cNvPr id="27" name="CuadroTexto 26"/>
          <p:cNvSpPr txBox="1"/>
          <p:nvPr/>
        </p:nvSpPr>
        <p:spPr>
          <a:xfrm>
            <a:off x="8794750" y="5943600"/>
            <a:ext cx="990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China</a:t>
            </a: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6384183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9D2E93E-EA6D-4366-A369-132CA0CD6398}" type="slidenum">
              <a:rPr kumimoji="0" lang="en-US" sz="1733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sz="1733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0" y="2121509"/>
            <a:ext cx="11887200" cy="1693915"/>
          </a:xfrm>
        </p:spPr>
        <p:txBody>
          <a:bodyPr>
            <a:normAutofit fontScale="47500" lnSpcReduction="20000"/>
          </a:bodyPr>
          <a:lstStyle/>
          <a:p>
            <a:pPr marL="0" indent="0" fontAlgn="base">
              <a:lnSpc>
                <a:spcPct val="100000"/>
              </a:lnSpc>
              <a:spcBef>
                <a:spcPct val="0"/>
              </a:spcBef>
              <a:spcAft>
                <a:spcPts val="600"/>
              </a:spcAft>
              <a:buNone/>
              <a:defRPr/>
            </a:pPr>
            <a:r>
              <a:rPr lang="en-US" sz="1800" dirty="0">
                <a:solidFill>
                  <a:srgbClr val="0000FF"/>
                </a:solidFill>
                <a:cs typeface="Arial" panose="020B0604020202020204" pitchFamily="34" charset="0"/>
              </a:rPr>
              <a:t>    </a:t>
            </a:r>
            <a:r>
              <a:rPr lang="en-US" sz="4500" b="1" dirty="0">
                <a:solidFill>
                  <a:srgbClr val="0000FF"/>
                </a:solidFill>
                <a:cs typeface="Arial" panose="020B0604020202020204" pitchFamily="34" charset="0"/>
              </a:rPr>
              <a:t>Objectives</a:t>
            </a:r>
          </a:p>
          <a:p>
            <a:pPr fontAlgn="base">
              <a:lnSpc>
                <a:spcPct val="100000"/>
              </a:lnSpc>
              <a:spcBef>
                <a:spcPct val="0"/>
              </a:spcBef>
              <a:spcAft>
                <a:spcPts val="600"/>
              </a:spcAft>
              <a:defRPr/>
            </a:pPr>
            <a:r>
              <a:rPr lang="en-US" sz="4500" dirty="0"/>
              <a:t>To calibrate hydrological models at different scales</a:t>
            </a:r>
          </a:p>
          <a:p>
            <a:pPr fontAlgn="base">
              <a:lnSpc>
                <a:spcPct val="100000"/>
              </a:lnSpc>
              <a:spcBef>
                <a:spcPct val="0"/>
              </a:spcBef>
              <a:spcAft>
                <a:spcPts val="600"/>
              </a:spcAft>
              <a:defRPr/>
            </a:pPr>
            <a:r>
              <a:rPr lang="en-US" sz="4500" dirty="0"/>
              <a:t>To couple hydrological and crop yield models</a:t>
            </a:r>
          </a:p>
          <a:p>
            <a:pPr fontAlgn="base">
              <a:lnSpc>
                <a:spcPct val="100000"/>
              </a:lnSpc>
              <a:spcBef>
                <a:spcPct val="0"/>
              </a:spcBef>
              <a:spcAft>
                <a:spcPts val="600"/>
              </a:spcAft>
              <a:defRPr/>
            </a:pPr>
            <a:r>
              <a:rPr lang="en-US" sz="4500" dirty="0"/>
              <a:t>To model land-use &amp; management changes on hydrological regime of agricultural landscapes</a:t>
            </a:r>
          </a:p>
          <a:p>
            <a:pPr fontAlgn="base">
              <a:lnSpc>
                <a:spcPct val="100000"/>
              </a:lnSpc>
              <a:spcBef>
                <a:spcPct val="0"/>
              </a:spcBef>
              <a:spcAft>
                <a:spcPts val="600"/>
              </a:spcAft>
              <a:defRPr/>
            </a:pPr>
            <a:r>
              <a:rPr lang="en-US" sz="4500" dirty="0"/>
              <a:t>Cross-test and implement in EU and China</a:t>
            </a: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E151DA63-1641-454F-9DC9-D6EC61EF1668}"/>
              </a:ext>
            </a:extLst>
          </p:cNvPr>
          <p:cNvSpPr txBox="1">
            <a:spLocks/>
          </p:cNvSpPr>
          <p:nvPr/>
        </p:nvSpPr>
        <p:spPr>
          <a:xfrm>
            <a:off x="104201" y="3775516"/>
            <a:ext cx="11183498" cy="162965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30190" indent="-330190" algn="l" defTabSz="1320759" rtl="0" eaLnBrk="1" latinLnBrk="0" hangingPunct="1">
              <a:lnSpc>
                <a:spcPct val="90000"/>
              </a:lnSpc>
              <a:spcBef>
                <a:spcPts val="1444"/>
              </a:spcBef>
              <a:buFont typeface="Arial" panose="020B0604020202020204" pitchFamily="34" charset="0"/>
              <a:buChar char="•"/>
              <a:defRPr sz="404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990570" indent="-330190" algn="l" defTabSz="1320759" rtl="0" eaLnBrk="1" latinLnBrk="0" hangingPunct="1">
              <a:lnSpc>
                <a:spcPct val="90000"/>
              </a:lnSpc>
              <a:spcBef>
                <a:spcPts val="722"/>
              </a:spcBef>
              <a:buFont typeface="Arial" panose="020B0604020202020204" pitchFamily="34" charset="0"/>
              <a:buChar char="•"/>
              <a:defRPr sz="34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650949" indent="-330190" algn="l" defTabSz="1320759" rtl="0" eaLnBrk="1" latinLnBrk="0" hangingPunct="1">
              <a:lnSpc>
                <a:spcPct val="90000"/>
              </a:lnSpc>
              <a:spcBef>
                <a:spcPts val="722"/>
              </a:spcBef>
              <a:buFont typeface="Arial" panose="020B0604020202020204" pitchFamily="34" charset="0"/>
              <a:buChar char="•"/>
              <a:defRPr sz="288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311329" indent="-330190" algn="l" defTabSz="1320759" rtl="0" eaLnBrk="1" latinLnBrk="0" hangingPunct="1">
              <a:lnSpc>
                <a:spcPct val="90000"/>
              </a:lnSpc>
              <a:spcBef>
                <a:spcPts val="722"/>
              </a:spcBef>
              <a:buFont typeface="Arial" panose="020B0604020202020204" pitchFamily="34" charset="0"/>
              <a:buChar char="•"/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971709" indent="-330190" algn="l" defTabSz="1320759" rtl="0" eaLnBrk="1" latinLnBrk="0" hangingPunct="1">
              <a:lnSpc>
                <a:spcPct val="90000"/>
              </a:lnSpc>
              <a:spcBef>
                <a:spcPts val="722"/>
              </a:spcBef>
              <a:buFont typeface="Arial" panose="020B0604020202020204" pitchFamily="34" charset="0"/>
              <a:buChar char="•"/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632088" indent="-330190" algn="l" defTabSz="1320759" rtl="0" eaLnBrk="1" latinLnBrk="0" hangingPunct="1">
              <a:lnSpc>
                <a:spcPct val="90000"/>
              </a:lnSpc>
              <a:spcBef>
                <a:spcPts val="722"/>
              </a:spcBef>
              <a:buFont typeface="Arial" panose="020B0604020202020204" pitchFamily="34" charset="0"/>
              <a:buChar char="•"/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292468" indent="-330190" algn="l" defTabSz="1320759" rtl="0" eaLnBrk="1" latinLnBrk="0" hangingPunct="1">
              <a:lnSpc>
                <a:spcPct val="90000"/>
              </a:lnSpc>
              <a:spcBef>
                <a:spcPts val="722"/>
              </a:spcBef>
              <a:buFont typeface="Arial" panose="020B0604020202020204" pitchFamily="34" charset="0"/>
              <a:buChar char="•"/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952848" indent="-330190" algn="l" defTabSz="1320759" rtl="0" eaLnBrk="1" latinLnBrk="0" hangingPunct="1">
              <a:lnSpc>
                <a:spcPct val="90000"/>
              </a:lnSpc>
              <a:spcBef>
                <a:spcPts val="722"/>
              </a:spcBef>
              <a:buFont typeface="Arial" panose="020B0604020202020204" pitchFamily="34" charset="0"/>
              <a:buChar char="•"/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613227" indent="-330190" algn="l" defTabSz="1320759" rtl="0" eaLnBrk="1" latinLnBrk="0" hangingPunct="1">
              <a:lnSpc>
                <a:spcPct val="90000"/>
              </a:lnSpc>
              <a:spcBef>
                <a:spcPts val="722"/>
              </a:spcBef>
              <a:buFont typeface="Arial" panose="020B0604020202020204" pitchFamily="34" charset="0"/>
              <a:buChar char="•"/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132075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Methods</a:t>
            </a:r>
          </a:p>
          <a:p>
            <a:pPr marL="803275" marR="0" lvl="0" indent="-358775" algn="l" defTabSz="1320759" rtl="0" eaLnBrk="1" fontAlgn="base" latinLnBrk="0" hangingPunct="1">
              <a:lnSpc>
                <a:spcPct val="8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7 hydrological/soil erosion models; 8 experimental catchments from 50 ha to 8500 km2 over EU and China</a:t>
            </a:r>
          </a:p>
          <a:p>
            <a:pPr marL="803275" marR="0" lvl="0" indent="-358775" algn="l" defTabSz="1320759" rtl="0" eaLnBrk="1" fontAlgn="base" latinLnBrk="0" hangingPunct="1">
              <a:lnSpc>
                <a:spcPct val="8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3 spatial scales – point/plot – small catchment – large catchment</a:t>
            </a:r>
          </a:p>
          <a:p>
            <a:pPr marL="803275" marR="0" lvl="0" indent="-358775" algn="l" defTabSz="1320759" rtl="0" eaLnBrk="1" fontAlgn="base" latinLnBrk="0" hangingPunct="1">
              <a:lnSpc>
                <a:spcPct val="8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6 participating institutions = 12 PhD students and post-docs over EU and China</a:t>
            </a:r>
          </a:p>
          <a:p>
            <a:pPr marL="803275" marR="0" lvl="0" indent="-358775" algn="l" defTabSz="1320759" rtl="0" eaLnBrk="1" fontAlgn="base" latinLnBrk="0" hangingPunct="1">
              <a:lnSpc>
                <a:spcPct val="8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Field plot &amp; catchment scale data </a:t>
            </a:r>
          </a:p>
        </p:txBody>
      </p:sp>
      <p:sp>
        <p:nvSpPr>
          <p:cNvPr id="24" name="Title 1"/>
          <p:cNvSpPr>
            <a:spLocks noGrp="1"/>
          </p:cNvSpPr>
          <p:nvPr>
            <p:ph type="title"/>
          </p:nvPr>
        </p:nvSpPr>
        <p:spPr bwMode="auto">
          <a:xfrm>
            <a:off x="0" y="-75643"/>
            <a:ext cx="11391900" cy="1914702"/>
          </a:xfrm>
        </p:spPr>
        <p:txBody>
          <a:bodyPr>
            <a:normAutofit/>
          </a:bodyPr>
          <a:lstStyle/>
          <a:p>
            <a:pPr>
              <a:defRPr/>
            </a:pPr>
            <a:r>
              <a:rPr lang="en-US" sz="4000" dirty="0">
                <a:solidFill>
                  <a:srgbClr val="002060"/>
                </a:solidFill>
              </a:rPr>
              <a:t>WP2.2: </a:t>
            </a:r>
            <a:br>
              <a:rPr lang="en-US" sz="4000" dirty="0">
                <a:solidFill>
                  <a:srgbClr val="002060"/>
                </a:solidFill>
              </a:rPr>
            </a:br>
            <a:r>
              <a:rPr lang="en-US" sz="4000" dirty="0">
                <a:solidFill>
                  <a:srgbClr val="002060"/>
                </a:solidFill>
              </a:rPr>
              <a:t>Hydrology and Soil Erosion Modelling</a:t>
            </a:r>
            <a:br>
              <a:rPr lang="en-US" sz="4000" dirty="0">
                <a:solidFill>
                  <a:srgbClr val="002060"/>
                </a:solidFill>
              </a:rPr>
            </a:br>
            <a:endParaRPr lang="en-US" sz="4000" dirty="0">
              <a:solidFill>
                <a:srgbClr val="002060"/>
              </a:solidFill>
            </a:endParaRPr>
          </a:p>
        </p:txBody>
      </p:sp>
      <p:sp>
        <p:nvSpPr>
          <p:cNvPr id="25" name="2 Marcador de contenido"/>
          <p:cNvSpPr txBox="1">
            <a:spLocks/>
          </p:cNvSpPr>
          <p:nvPr/>
        </p:nvSpPr>
        <p:spPr>
          <a:xfrm>
            <a:off x="11043" y="5295171"/>
            <a:ext cx="12734740" cy="177034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30190" indent="-330190" algn="l" defTabSz="1320759" rtl="0" eaLnBrk="1" latinLnBrk="0" hangingPunct="1">
              <a:lnSpc>
                <a:spcPct val="90000"/>
              </a:lnSpc>
              <a:spcBef>
                <a:spcPts val="1444"/>
              </a:spcBef>
              <a:buFont typeface="Arial" panose="020B0604020202020204" pitchFamily="34" charset="0"/>
              <a:buChar char="•"/>
              <a:defRPr sz="404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990570" indent="-330190" algn="l" defTabSz="1320759" rtl="0" eaLnBrk="1" latinLnBrk="0" hangingPunct="1">
              <a:lnSpc>
                <a:spcPct val="90000"/>
              </a:lnSpc>
              <a:spcBef>
                <a:spcPts val="722"/>
              </a:spcBef>
              <a:buFont typeface="Arial" panose="020B0604020202020204" pitchFamily="34" charset="0"/>
              <a:buChar char="•"/>
              <a:defRPr sz="34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650949" indent="-330190" algn="l" defTabSz="1320759" rtl="0" eaLnBrk="1" latinLnBrk="0" hangingPunct="1">
              <a:lnSpc>
                <a:spcPct val="90000"/>
              </a:lnSpc>
              <a:spcBef>
                <a:spcPts val="722"/>
              </a:spcBef>
              <a:buFont typeface="Arial" panose="020B0604020202020204" pitchFamily="34" charset="0"/>
              <a:buChar char="•"/>
              <a:defRPr sz="288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311329" indent="-330190" algn="l" defTabSz="1320759" rtl="0" eaLnBrk="1" latinLnBrk="0" hangingPunct="1">
              <a:lnSpc>
                <a:spcPct val="90000"/>
              </a:lnSpc>
              <a:spcBef>
                <a:spcPts val="722"/>
              </a:spcBef>
              <a:buFont typeface="Arial" panose="020B0604020202020204" pitchFamily="34" charset="0"/>
              <a:buChar char="•"/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971709" indent="-330190" algn="l" defTabSz="1320759" rtl="0" eaLnBrk="1" latinLnBrk="0" hangingPunct="1">
              <a:lnSpc>
                <a:spcPct val="90000"/>
              </a:lnSpc>
              <a:spcBef>
                <a:spcPts val="722"/>
              </a:spcBef>
              <a:buFont typeface="Arial" panose="020B0604020202020204" pitchFamily="34" charset="0"/>
              <a:buChar char="•"/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632088" indent="-330190" algn="l" defTabSz="1320759" rtl="0" eaLnBrk="1" latinLnBrk="0" hangingPunct="1">
              <a:lnSpc>
                <a:spcPct val="90000"/>
              </a:lnSpc>
              <a:spcBef>
                <a:spcPts val="722"/>
              </a:spcBef>
              <a:buFont typeface="Arial" panose="020B0604020202020204" pitchFamily="34" charset="0"/>
              <a:buChar char="•"/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292468" indent="-330190" algn="l" defTabSz="1320759" rtl="0" eaLnBrk="1" latinLnBrk="0" hangingPunct="1">
              <a:lnSpc>
                <a:spcPct val="90000"/>
              </a:lnSpc>
              <a:spcBef>
                <a:spcPts val="722"/>
              </a:spcBef>
              <a:buFont typeface="Arial" panose="020B0604020202020204" pitchFamily="34" charset="0"/>
              <a:buChar char="•"/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952848" indent="-330190" algn="l" defTabSz="1320759" rtl="0" eaLnBrk="1" latinLnBrk="0" hangingPunct="1">
              <a:lnSpc>
                <a:spcPct val="90000"/>
              </a:lnSpc>
              <a:spcBef>
                <a:spcPts val="722"/>
              </a:spcBef>
              <a:buFont typeface="Arial" panose="020B0604020202020204" pitchFamily="34" charset="0"/>
              <a:buChar char="•"/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613227" indent="-330190" algn="l" defTabSz="1320759" rtl="0" eaLnBrk="1" latinLnBrk="0" hangingPunct="1">
              <a:lnSpc>
                <a:spcPct val="90000"/>
              </a:lnSpc>
              <a:spcBef>
                <a:spcPts val="722"/>
              </a:spcBef>
              <a:buFont typeface="Arial" panose="020B0604020202020204" pitchFamily="34" charset="0"/>
              <a:buChar char="•"/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1320759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   </a:t>
            </a:r>
            <a:r>
              <a:rPr kumimoji="0" lang="en-US" sz="17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Outcomes</a:t>
            </a:r>
            <a:endParaRPr kumimoji="0" lang="en-US" sz="1900" b="1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989013" marR="0" lvl="0" indent="-328613" algn="l" defTabSz="1320759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9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To develop reliable mathematical models to describe water cycle in agricultural catchments</a:t>
            </a:r>
          </a:p>
          <a:p>
            <a:pPr marL="989013" marR="0" lvl="0" indent="-328613" algn="l" defTabSz="1320759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9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To improve hydrological part of generally used crop/hydrological model </a:t>
            </a:r>
            <a:r>
              <a:rPr kumimoji="0" lang="en-US" sz="19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AquaCrop</a:t>
            </a:r>
            <a:r>
              <a:rPr kumimoji="0" lang="en-US" sz="19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 </a:t>
            </a:r>
          </a:p>
          <a:p>
            <a:pPr marL="989013" marR="0" lvl="0" indent="-328613" algn="l" defTabSz="1320759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9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To model different agricultural management techniques to avoid water scarcity or mitigate water shortage, allowing sustainable agriculture under different climatic and economic conditions</a:t>
            </a:r>
          </a:p>
        </p:txBody>
      </p:sp>
      <p:grpSp>
        <p:nvGrpSpPr>
          <p:cNvPr id="26" name="Group 5">
            <a:extLst>
              <a:ext uri="{FF2B5EF4-FFF2-40B4-BE49-F238E27FC236}">
                <a16:creationId xmlns:a16="http://schemas.microsoft.com/office/drawing/2014/main" id="{4E4B89E4-9B52-47CC-9751-F6BD56FE0579}"/>
              </a:ext>
            </a:extLst>
          </p:cNvPr>
          <p:cNvGrpSpPr/>
          <p:nvPr/>
        </p:nvGrpSpPr>
        <p:grpSpPr>
          <a:xfrm>
            <a:off x="1498600" y="7131391"/>
            <a:ext cx="1600200" cy="1986321"/>
            <a:chOff x="6096000" y="0"/>
            <a:chExt cx="5819553" cy="6858000"/>
          </a:xfrm>
        </p:grpSpPr>
        <p:pic>
          <p:nvPicPr>
            <p:cNvPr id="27" name="Picture 6">
              <a:extLst>
                <a:ext uri="{FF2B5EF4-FFF2-40B4-BE49-F238E27FC236}">
                  <a16:creationId xmlns:a16="http://schemas.microsoft.com/office/drawing/2014/main" id="{6370F14F-4877-425A-A229-6F69F8FC40F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624" t="14829" r="14152" b="17263"/>
            <a:stretch/>
          </p:blipFill>
          <p:spPr>
            <a:xfrm>
              <a:off x="6754260" y="0"/>
              <a:ext cx="5161293" cy="6858000"/>
            </a:xfrm>
            <a:prstGeom prst="rect">
              <a:avLst/>
            </a:prstGeom>
          </p:spPr>
        </p:pic>
        <p:grpSp>
          <p:nvGrpSpPr>
            <p:cNvPr id="28" name="Group 7">
              <a:extLst>
                <a:ext uri="{FF2B5EF4-FFF2-40B4-BE49-F238E27FC236}">
                  <a16:creationId xmlns:a16="http://schemas.microsoft.com/office/drawing/2014/main" id="{C19DAD05-9FDF-4110-905C-768BCD27FC09}"/>
                </a:ext>
              </a:extLst>
            </p:cNvPr>
            <p:cNvGrpSpPr/>
            <p:nvPr/>
          </p:nvGrpSpPr>
          <p:grpSpPr>
            <a:xfrm>
              <a:off x="6096000" y="4449763"/>
              <a:ext cx="1399954" cy="1727200"/>
              <a:chOff x="6677002" y="2609849"/>
              <a:chExt cx="1399954" cy="1727200"/>
            </a:xfrm>
          </p:grpSpPr>
          <p:pic>
            <p:nvPicPr>
              <p:cNvPr id="29" name="Picture 8">
                <a:extLst>
                  <a:ext uri="{FF2B5EF4-FFF2-40B4-BE49-F238E27FC236}">
                    <a16:creationId xmlns:a16="http://schemas.microsoft.com/office/drawing/2014/main" id="{885256BD-FA86-4CD8-8D35-AE89E1FFEF77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/>
              <a:srcRect t="33275" b="41647"/>
              <a:stretch/>
            </p:blipFill>
            <p:spPr>
              <a:xfrm>
                <a:off x="6681752" y="2882899"/>
                <a:ext cx="1311300" cy="711200"/>
              </a:xfrm>
              <a:prstGeom prst="rect">
                <a:avLst/>
              </a:prstGeom>
            </p:spPr>
          </p:pic>
          <p:pic>
            <p:nvPicPr>
              <p:cNvPr id="30" name="Picture 9">
                <a:extLst>
                  <a:ext uri="{FF2B5EF4-FFF2-40B4-BE49-F238E27FC236}">
                    <a16:creationId xmlns:a16="http://schemas.microsoft.com/office/drawing/2014/main" id="{278C99B6-5EDB-4E6E-AAAC-E764A8F48866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/>
              <a:srcRect t="15966" b="75525"/>
              <a:stretch/>
            </p:blipFill>
            <p:spPr>
              <a:xfrm>
                <a:off x="6677002" y="2609849"/>
                <a:ext cx="1399954" cy="257614"/>
              </a:xfrm>
              <a:prstGeom prst="rect">
                <a:avLst/>
              </a:prstGeom>
            </p:spPr>
          </p:pic>
          <p:pic>
            <p:nvPicPr>
              <p:cNvPr id="31" name="Picture 10">
                <a:extLst>
                  <a:ext uri="{FF2B5EF4-FFF2-40B4-BE49-F238E27FC236}">
                    <a16:creationId xmlns:a16="http://schemas.microsoft.com/office/drawing/2014/main" id="{75D245D2-A434-4E4C-8099-659FC6BF4FC4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/>
              <a:srcRect t="66121" b="15966"/>
              <a:stretch/>
            </p:blipFill>
            <p:spPr>
              <a:xfrm>
                <a:off x="6677002" y="3594099"/>
                <a:ext cx="1311300" cy="508000"/>
              </a:xfrm>
              <a:prstGeom prst="rect">
                <a:avLst/>
              </a:prstGeom>
            </p:spPr>
          </p:pic>
          <p:pic>
            <p:nvPicPr>
              <p:cNvPr id="32" name="Picture 11">
                <a:extLst>
                  <a:ext uri="{FF2B5EF4-FFF2-40B4-BE49-F238E27FC236}">
                    <a16:creationId xmlns:a16="http://schemas.microsoft.com/office/drawing/2014/main" id="{A99EE05F-A7E9-4A89-A31B-08E58950EC4E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/>
              <a:srcRect t="92250"/>
              <a:stretch/>
            </p:blipFill>
            <p:spPr>
              <a:xfrm>
                <a:off x="6677002" y="4117264"/>
                <a:ext cx="1311300" cy="219785"/>
              </a:xfrm>
              <a:prstGeom prst="rect">
                <a:avLst/>
              </a:prstGeom>
            </p:spPr>
          </p:pic>
        </p:grpSp>
      </p:grpSp>
      <p:grpSp>
        <p:nvGrpSpPr>
          <p:cNvPr id="2" name="Skupina 1"/>
          <p:cNvGrpSpPr/>
          <p:nvPr/>
        </p:nvGrpSpPr>
        <p:grpSpPr>
          <a:xfrm>
            <a:off x="4045015" y="7095496"/>
            <a:ext cx="3853567" cy="1986321"/>
            <a:chOff x="16025" y="3792841"/>
            <a:chExt cx="10398282" cy="6135986"/>
          </a:xfrm>
        </p:grpSpPr>
        <p:pic>
          <p:nvPicPr>
            <p:cNvPr id="33" name="Obrázek 32"/>
            <p:cNvPicPr>
              <a:picLocks noChangeAspect="1"/>
            </p:cNvPicPr>
            <p:nvPr/>
          </p:nvPicPr>
          <p:blipFill rotWithShape="1">
            <a:blip r:embed="rId4"/>
            <a:srcRect l="5174"/>
            <a:stretch/>
          </p:blipFill>
          <p:spPr>
            <a:xfrm>
              <a:off x="3442770" y="3793523"/>
              <a:ext cx="3460486" cy="6135303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</p:spPr>
        </p:pic>
        <p:pic>
          <p:nvPicPr>
            <p:cNvPr id="34" name="Obrázek 33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8762" t="6279" r="47582" b="12102"/>
            <a:stretch/>
          </p:blipFill>
          <p:spPr>
            <a:xfrm>
              <a:off x="16025" y="3792841"/>
              <a:ext cx="3444238" cy="6135985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</p:spPr>
        </p:pic>
        <p:pic>
          <p:nvPicPr>
            <p:cNvPr id="35" name="Obrázek 34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6935945" y="3793524"/>
              <a:ext cx="3478362" cy="6135303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</p:spPr>
        </p:pic>
        <p:pic>
          <p:nvPicPr>
            <p:cNvPr id="36" name="Obrázek 35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4667" y="8254316"/>
              <a:ext cx="2312444" cy="1541630"/>
            </a:xfrm>
            <a:prstGeom prst="rect">
              <a:avLst/>
            </a:prstGeom>
            <a:ln w="38100" cap="sq">
              <a:solidFill>
                <a:srgbClr val="000000"/>
              </a:solidFill>
              <a:prstDash val="solid"/>
              <a:miter lim="800000"/>
            </a:ln>
            <a:effectLst>
              <a:outerShdw blurRad="50800" dist="38100" dir="2700000" algn="tl" rotWithShape="0">
                <a:srgbClr val="000000">
                  <a:alpha val="43000"/>
                </a:srgbClr>
              </a:outerShdw>
            </a:effectLst>
          </p:spPr>
        </p:pic>
        <p:pic>
          <p:nvPicPr>
            <p:cNvPr id="37" name="Grafik 1" descr="C:\Users\MMshynder\Desktop\IMG_6578_c.jpg"/>
            <p:cNvPicPr/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630363" y="4005481"/>
              <a:ext cx="2459799" cy="1628491"/>
            </a:xfrm>
            <a:prstGeom prst="rect">
              <a:avLst/>
            </a:prstGeom>
            <a:ln w="38100" cap="sq">
              <a:solidFill>
                <a:srgbClr val="000000"/>
              </a:solidFill>
              <a:prstDash val="solid"/>
              <a:miter lim="800000"/>
            </a:ln>
            <a:effectLst>
              <a:outerShdw blurRad="50800" dist="38100" dir="2700000" algn="tl" rotWithShape="0">
                <a:srgbClr val="000000">
                  <a:alpha val="43000"/>
                </a:srgbClr>
              </a:outerShdw>
            </a:effectLst>
          </p:spPr>
        </p:pic>
        <p:pic>
          <p:nvPicPr>
            <p:cNvPr id="38" name="Picture 2" descr="https://valasskezpravy.cz/wp-content/uploads/2020/06/byst%C5%99i%C4%8Dka.jpg"/>
            <p:cNvPicPr>
              <a:picLocks noChangeAspect="1" noChangeArrowheads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083618" y="7674856"/>
              <a:ext cx="1478190" cy="2108562"/>
            </a:xfrm>
            <a:prstGeom prst="rect">
              <a:avLst/>
            </a:prstGeom>
            <a:ln w="38100" cap="sq">
              <a:solidFill>
                <a:srgbClr val="000000"/>
              </a:solidFill>
              <a:prstDash val="solid"/>
              <a:miter lim="800000"/>
            </a:ln>
            <a:effectLst>
              <a:outerShdw blurRad="50800" dist="38100" dir="2700000" algn="tl" rotWithShape="0">
                <a:srgbClr val="000000">
                  <a:alpha val="43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39" name="Picture 7">
            <a:extLst>
              <a:ext uri="{FF2B5EF4-FFF2-40B4-BE49-F238E27FC236}">
                <a16:creationId xmlns:a16="http://schemas.microsoft.com/office/drawing/2014/main" id="{A6BBBA8D-610D-43F7-B437-3F99B692FD8D}"/>
              </a:ext>
            </a:extLst>
          </p:cNvPr>
          <p:cNvPicPr/>
          <p:nvPr/>
        </p:nvPicPr>
        <p:blipFill>
          <a:blip r:embed="rId10"/>
          <a:stretch/>
        </p:blipFill>
        <p:spPr>
          <a:xfrm>
            <a:off x="10188208" y="4521336"/>
            <a:ext cx="3017583" cy="1648711"/>
          </a:xfrm>
          <a:prstGeom prst="rect">
            <a:avLst/>
          </a:prstGeom>
          <a:ln>
            <a:noFill/>
          </a:ln>
        </p:spPr>
      </p:pic>
      <p:pic>
        <p:nvPicPr>
          <p:cNvPr id="40" name="Picture 6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8723527" y="7044923"/>
            <a:ext cx="3187700" cy="19838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516754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E53621A2-138A-5D44-86EF-F86D5BC1FA89}"/>
              </a:ext>
            </a:extLst>
          </p:cNvPr>
          <p:cNvSpPr txBox="1">
            <a:spLocks/>
          </p:cNvSpPr>
          <p:nvPr/>
        </p:nvSpPr>
        <p:spPr>
          <a:xfrm>
            <a:off x="0" y="41949"/>
            <a:ext cx="10820400" cy="1914702"/>
          </a:xfrm>
          <a:prstGeom prst="rect">
            <a:avLst/>
          </a:prstGeom>
        </p:spPr>
        <p:txBody>
          <a:bodyPr>
            <a:noAutofit/>
          </a:bodyPr>
          <a:lstStyle>
            <a:lvl1pPr algn="l" defTabSz="1320759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355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1320759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WP3: </a:t>
            </a:r>
          </a:p>
          <a:p>
            <a:pPr marL="0" marR="0" lvl="0" indent="0" algn="l" defTabSz="1320759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Satellite-based data assimilation for integrated </a:t>
            </a:r>
          </a:p>
          <a:p>
            <a:pPr marL="0" marR="0" lvl="0" indent="0" algn="l" defTabSz="1320759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soil &amp; water management</a:t>
            </a:r>
            <a:endParaRPr kumimoji="0" lang="en-BE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 Light" panose="020F0302020204030204"/>
              <a:ea typeface="+mj-ea"/>
              <a:cs typeface="+mj-cs"/>
            </a:endParaRPr>
          </a:p>
          <a:p>
            <a:pPr marL="0" marR="0" lvl="0" indent="0" algn="l" defTabSz="1320759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3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 </a:t>
            </a: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53FAAAC4-7FF3-BE4A-BF72-388D0C15FDE1}"/>
              </a:ext>
            </a:extLst>
          </p:cNvPr>
          <p:cNvSpPr txBox="1">
            <a:spLocks/>
          </p:cNvSpPr>
          <p:nvPr/>
        </p:nvSpPr>
        <p:spPr>
          <a:xfrm>
            <a:off x="636348" y="2286000"/>
            <a:ext cx="11987452" cy="2148373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>
            <a:normAutofit lnSpcReduction="10000"/>
          </a:bodyPr>
          <a:lstStyle>
            <a:lvl1pPr marL="330190" indent="-330190" algn="l" defTabSz="1320759" rtl="0" eaLnBrk="1" latinLnBrk="0" hangingPunct="1">
              <a:lnSpc>
                <a:spcPct val="90000"/>
              </a:lnSpc>
              <a:spcBef>
                <a:spcPts val="1444"/>
              </a:spcBef>
              <a:buFont typeface="Arial" panose="020B0604020202020204" pitchFamily="34" charset="0"/>
              <a:buChar char="•"/>
              <a:defRPr sz="404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990570" indent="-330190" algn="l" defTabSz="1320759" rtl="0" eaLnBrk="1" latinLnBrk="0" hangingPunct="1">
              <a:lnSpc>
                <a:spcPct val="90000"/>
              </a:lnSpc>
              <a:spcBef>
                <a:spcPts val="722"/>
              </a:spcBef>
              <a:buFont typeface="Arial" panose="020B0604020202020204" pitchFamily="34" charset="0"/>
              <a:buChar char="•"/>
              <a:defRPr sz="34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650949" indent="-330190" algn="l" defTabSz="1320759" rtl="0" eaLnBrk="1" latinLnBrk="0" hangingPunct="1">
              <a:lnSpc>
                <a:spcPct val="90000"/>
              </a:lnSpc>
              <a:spcBef>
                <a:spcPts val="722"/>
              </a:spcBef>
              <a:buFont typeface="Arial" panose="020B0604020202020204" pitchFamily="34" charset="0"/>
              <a:buChar char="•"/>
              <a:defRPr sz="288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311329" indent="-330190" algn="l" defTabSz="1320759" rtl="0" eaLnBrk="1" latinLnBrk="0" hangingPunct="1">
              <a:lnSpc>
                <a:spcPct val="90000"/>
              </a:lnSpc>
              <a:spcBef>
                <a:spcPts val="722"/>
              </a:spcBef>
              <a:buFont typeface="Arial" panose="020B0604020202020204" pitchFamily="34" charset="0"/>
              <a:buChar char="•"/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971709" indent="-330190" algn="l" defTabSz="1320759" rtl="0" eaLnBrk="1" latinLnBrk="0" hangingPunct="1">
              <a:lnSpc>
                <a:spcPct val="90000"/>
              </a:lnSpc>
              <a:spcBef>
                <a:spcPts val="722"/>
              </a:spcBef>
              <a:buFont typeface="Arial" panose="020B0604020202020204" pitchFamily="34" charset="0"/>
              <a:buChar char="•"/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632088" indent="-330190" algn="l" defTabSz="1320759" rtl="0" eaLnBrk="1" latinLnBrk="0" hangingPunct="1">
              <a:lnSpc>
                <a:spcPct val="90000"/>
              </a:lnSpc>
              <a:spcBef>
                <a:spcPts val="722"/>
              </a:spcBef>
              <a:buFont typeface="Arial" panose="020B0604020202020204" pitchFamily="34" charset="0"/>
              <a:buChar char="•"/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292468" indent="-330190" algn="l" defTabSz="1320759" rtl="0" eaLnBrk="1" latinLnBrk="0" hangingPunct="1">
              <a:lnSpc>
                <a:spcPct val="90000"/>
              </a:lnSpc>
              <a:spcBef>
                <a:spcPts val="722"/>
              </a:spcBef>
              <a:buFont typeface="Arial" panose="020B0604020202020204" pitchFamily="34" charset="0"/>
              <a:buChar char="•"/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952848" indent="-330190" algn="l" defTabSz="1320759" rtl="0" eaLnBrk="1" latinLnBrk="0" hangingPunct="1">
              <a:lnSpc>
                <a:spcPct val="90000"/>
              </a:lnSpc>
              <a:spcBef>
                <a:spcPts val="722"/>
              </a:spcBef>
              <a:buFont typeface="Arial" panose="020B0604020202020204" pitchFamily="34" charset="0"/>
              <a:buChar char="•"/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613227" indent="-330190" algn="l" defTabSz="1320759" rtl="0" eaLnBrk="1" latinLnBrk="0" hangingPunct="1">
              <a:lnSpc>
                <a:spcPct val="90000"/>
              </a:lnSpc>
              <a:spcBef>
                <a:spcPts val="722"/>
              </a:spcBef>
              <a:buFont typeface="Arial" panose="020B0604020202020204" pitchFamily="34" charset="0"/>
              <a:buChar char="•"/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742950" marR="0" lvl="0" indent="-742950" algn="l" defTabSz="1320759" rtl="0" eaLnBrk="1" fontAlgn="auto" latinLnBrk="0" hangingPunct="1">
              <a:lnSpc>
                <a:spcPct val="90000"/>
              </a:lnSpc>
              <a:spcBef>
                <a:spcPts val="1444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en-GB" sz="25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Develop and evaluate regional </a:t>
            </a:r>
            <a:r>
              <a:rPr kumimoji="0" lang="en-GB" sz="25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Aquacrop</a:t>
            </a:r>
            <a:r>
              <a:rPr kumimoji="0" lang="en-GB" sz="25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model at 1 km resolution over Europe &amp; Calibrate </a:t>
            </a:r>
            <a:r>
              <a:rPr kumimoji="0" lang="en-GB" sz="25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Aquacrop</a:t>
            </a:r>
            <a:r>
              <a:rPr kumimoji="0" lang="en-GB" sz="25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model in selected fields in China</a:t>
            </a:r>
            <a:endParaRPr kumimoji="0" lang="en-GB" sz="2500" b="0" i="0" u="none" strike="noStrike" kern="1200" cap="none" spc="0" normalizeH="0" baseline="0" noProof="0" dirty="0">
              <a:ln>
                <a:noFill/>
              </a:ln>
              <a:solidFill>
                <a:srgbClr val="44546A">
                  <a:lumMod val="60000"/>
                  <a:lumOff val="40000"/>
                </a:srgb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742950" marR="0" lvl="0" indent="-742950" algn="l" defTabSz="1320759" rtl="0" eaLnBrk="1" fontAlgn="auto" latinLnBrk="0" hangingPunct="1">
              <a:lnSpc>
                <a:spcPct val="90000"/>
              </a:lnSpc>
              <a:spcBef>
                <a:spcPts val="1444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en-GB" sz="2500" b="0" i="0" u="none" strike="noStrike" kern="1200" cap="none" spc="0" normalizeH="0" baseline="0" noProof="0" dirty="0">
                <a:ln>
                  <a:noFill/>
                </a:ln>
                <a:solidFill>
                  <a:srgbClr val="44546A">
                    <a:lumMod val="60000"/>
                    <a:lumOff val="4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Develop backscatter model and apply satellite data assimilation into regional and field-scale crop model</a:t>
            </a:r>
          </a:p>
          <a:p>
            <a:pPr marL="742950" marR="0" lvl="0" indent="-742950" algn="l" defTabSz="1320759" rtl="0" eaLnBrk="1" fontAlgn="auto" latinLnBrk="0" hangingPunct="1">
              <a:lnSpc>
                <a:spcPct val="90000"/>
              </a:lnSpc>
              <a:spcBef>
                <a:spcPts val="1444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en-GB" sz="2500" b="0" i="0" u="none" strike="noStrike" kern="1200" cap="none" spc="0" normalizeH="0" baseline="0" noProof="0" dirty="0">
                <a:ln>
                  <a:noFill/>
                </a:ln>
                <a:solidFill>
                  <a:srgbClr val="44546A">
                    <a:lumMod val="60000"/>
                    <a:lumOff val="4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Apply </a:t>
            </a:r>
            <a:r>
              <a:rPr kumimoji="0" lang="en-GB" sz="2500" b="0" i="0" u="none" strike="noStrike" kern="1200" cap="none" spc="0" normalizeH="0" baseline="0" noProof="0" dirty="0" err="1">
                <a:ln>
                  <a:noFill/>
                </a:ln>
                <a:solidFill>
                  <a:srgbClr val="44546A">
                    <a:lumMod val="60000"/>
                    <a:lumOff val="4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Aquacrop</a:t>
            </a:r>
            <a:r>
              <a:rPr kumimoji="0" lang="en-GB" sz="2500" b="0" i="0" u="none" strike="noStrike" kern="1200" cap="none" spc="0" normalizeH="0" baseline="0" noProof="0" dirty="0">
                <a:ln>
                  <a:noFill/>
                </a:ln>
                <a:solidFill>
                  <a:srgbClr val="44546A">
                    <a:lumMod val="60000"/>
                    <a:lumOff val="4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for </a:t>
            </a:r>
            <a:r>
              <a:rPr kumimoji="0" lang="en-GB" sz="2500" b="0" i="0" u="none" strike="noStrike" kern="1200" cap="none" spc="0" normalizeH="0" baseline="0" noProof="0">
                <a:ln>
                  <a:noFill/>
                </a:ln>
                <a:solidFill>
                  <a:srgbClr val="44546A">
                    <a:lumMod val="60000"/>
                    <a:lumOff val="4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climate scenarios to </a:t>
            </a:r>
            <a:r>
              <a:rPr kumimoji="0" lang="en-GB" sz="2500" b="0" i="0" u="none" strike="noStrike" kern="1200" cap="none" spc="0" normalizeH="0" baseline="0" noProof="0" dirty="0">
                <a:ln>
                  <a:noFill/>
                </a:ln>
                <a:solidFill>
                  <a:srgbClr val="44546A">
                    <a:lumMod val="60000"/>
                    <a:lumOff val="4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optimize crop production</a:t>
            </a:r>
          </a:p>
          <a:p>
            <a:pPr marL="0" marR="0" lvl="0" indent="0" algn="l" defTabSz="1320759" rtl="0" eaLnBrk="1" fontAlgn="auto" latinLnBrk="0" hangingPunct="1">
              <a:lnSpc>
                <a:spcPct val="90000"/>
              </a:lnSpc>
              <a:spcBef>
                <a:spcPts val="1444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GB" sz="25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330190" marR="0" lvl="0" indent="-330190" algn="l" defTabSz="1320759" rtl="0" eaLnBrk="1" fontAlgn="auto" latinLnBrk="0" hangingPunct="1">
              <a:lnSpc>
                <a:spcPct val="90000"/>
              </a:lnSpc>
              <a:spcBef>
                <a:spcPts val="1444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GB" sz="25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9" name="图片 4">
            <a:extLst>
              <a:ext uri="{FF2B5EF4-FFF2-40B4-BE49-F238E27FC236}">
                <a16:creationId xmlns:a16="http://schemas.microsoft.com/office/drawing/2014/main" id="{03109E76-07E2-C740-A86D-97CAF84F84E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50376" y="5388444"/>
            <a:ext cx="3661573" cy="3526956"/>
          </a:xfrm>
          <a:prstGeom prst="rect">
            <a:avLst/>
          </a:prstGeom>
        </p:spPr>
      </p:pic>
      <p:sp>
        <p:nvSpPr>
          <p:cNvPr id="25" name="矩形 3">
            <a:extLst>
              <a:ext uri="{FF2B5EF4-FFF2-40B4-BE49-F238E27FC236}">
                <a16:creationId xmlns:a16="http://schemas.microsoft.com/office/drawing/2014/main" id="{B8B41F3F-8C41-1646-B1BC-9D237D77866E}"/>
              </a:ext>
            </a:extLst>
          </p:cNvPr>
          <p:cNvSpPr/>
          <p:nvPr/>
        </p:nvSpPr>
        <p:spPr>
          <a:xfrm>
            <a:off x="8289587" y="4458451"/>
            <a:ext cx="3976136" cy="8617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500" b="0" i="0" u="sng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Sensitivity analysis and simulations vs </a:t>
            </a:r>
            <a:r>
              <a:rPr kumimoji="0" lang="en-US" altLang="zh-CN" sz="2500" b="0" i="1" u="sng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in situ </a:t>
            </a:r>
            <a:r>
              <a:rPr kumimoji="0" lang="en-US" altLang="zh-CN" sz="2500" b="0" i="0" u="sng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data</a:t>
            </a:r>
            <a:endParaRPr kumimoji="0" lang="zh-CN" altLang="en-US" sz="2500" b="0" i="0" u="sng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/>
              <a:cs typeface="+mn-cs"/>
            </a:endParaRPr>
          </a:p>
        </p:txBody>
      </p:sp>
      <p:sp>
        <p:nvSpPr>
          <p:cNvPr id="26" name="矩形 3">
            <a:extLst>
              <a:ext uri="{FF2B5EF4-FFF2-40B4-BE49-F238E27FC236}">
                <a16:creationId xmlns:a16="http://schemas.microsoft.com/office/drawing/2014/main" id="{7A552E71-BC63-A24B-8E08-04037F1D04AE}"/>
              </a:ext>
            </a:extLst>
          </p:cNvPr>
          <p:cNvSpPr/>
          <p:nvPr/>
        </p:nvSpPr>
        <p:spPr>
          <a:xfrm>
            <a:off x="-216177" y="4561667"/>
            <a:ext cx="5837410" cy="8617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500" b="0" i="0" u="sng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Biomass &amp; soil moisture simulations vs remote sensing &amp; in situ data</a:t>
            </a:r>
            <a:endParaRPr kumimoji="0" lang="zh-CN" altLang="en-US" sz="2500" b="0" i="0" u="sng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/>
              <a:cs typeface="+mn-cs"/>
            </a:endParaRPr>
          </a:p>
        </p:txBody>
      </p:sp>
      <p:sp>
        <p:nvSpPr>
          <p:cNvPr id="8" name="矩形 3">
            <a:extLst>
              <a:ext uri="{FF2B5EF4-FFF2-40B4-BE49-F238E27FC236}">
                <a16:creationId xmlns:a16="http://schemas.microsoft.com/office/drawing/2014/main" id="{961C38F5-9FAC-7749-964F-B8C163F23491}"/>
              </a:ext>
            </a:extLst>
          </p:cNvPr>
          <p:cNvSpPr/>
          <p:nvPr/>
        </p:nvSpPr>
        <p:spPr>
          <a:xfrm>
            <a:off x="10950924" y="6943356"/>
            <a:ext cx="2372799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Soybean,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 dryland China</a:t>
            </a:r>
            <a:endParaRPr kumimoji="0" lang="zh-CN" alt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cs typeface="+mn-cs"/>
            </a:endParaRPr>
          </a:p>
        </p:txBody>
      </p:sp>
      <p:grpSp>
        <p:nvGrpSpPr>
          <p:cNvPr id="27" name="Group 26">
            <a:extLst>
              <a:ext uri="{FF2B5EF4-FFF2-40B4-BE49-F238E27FC236}">
                <a16:creationId xmlns:a16="http://schemas.microsoft.com/office/drawing/2014/main" id="{6121702E-7BD5-0D4C-A7DB-41A2A51A267D}"/>
              </a:ext>
            </a:extLst>
          </p:cNvPr>
          <p:cNvGrpSpPr/>
          <p:nvPr/>
        </p:nvGrpSpPr>
        <p:grpSpPr>
          <a:xfrm>
            <a:off x="-25400" y="5974156"/>
            <a:ext cx="6762052" cy="2016517"/>
            <a:chOff x="-422452" y="5628057"/>
            <a:chExt cx="12622390" cy="3744543"/>
          </a:xfrm>
        </p:grpSpPr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A062A39A-4D94-614E-897A-DA418693BC14}"/>
                </a:ext>
              </a:extLst>
            </p:cNvPr>
            <p:cNvSpPr txBox="1"/>
            <p:nvPr/>
          </p:nvSpPr>
          <p:spPr>
            <a:xfrm>
              <a:off x="-422452" y="7327233"/>
              <a:ext cx="1616255" cy="120019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T. ha</a:t>
              </a:r>
              <a:r>
                <a:rPr kumimoji="0" lang="en-US" sz="1800" b="0" i="0" u="none" strike="noStrike" kern="1200" cap="none" spc="0" normalizeH="0" baseline="3000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-1</a:t>
              </a: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. day</a:t>
              </a:r>
              <a:r>
                <a:rPr kumimoji="0" lang="en-US" sz="1800" b="0" i="0" u="none" strike="noStrike" kern="1200" cap="none" spc="0" normalizeH="0" baseline="3000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-1</a:t>
              </a: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grpSp>
          <p:nvGrpSpPr>
            <p:cNvPr id="29" name="Group 28">
              <a:extLst>
                <a:ext uri="{FF2B5EF4-FFF2-40B4-BE49-F238E27FC236}">
                  <a16:creationId xmlns:a16="http://schemas.microsoft.com/office/drawing/2014/main" id="{B302B1C3-7BFD-A145-8E31-E436B8CA624E}"/>
                </a:ext>
              </a:extLst>
            </p:cNvPr>
            <p:cNvGrpSpPr/>
            <p:nvPr/>
          </p:nvGrpSpPr>
          <p:grpSpPr>
            <a:xfrm>
              <a:off x="812800" y="5628057"/>
              <a:ext cx="11387138" cy="3744543"/>
              <a:chOff x="812800" y="5628057"/>
              <a:chExt cx="11387138" cy="3744543"/>
            </a:xfrm>
          </p:grpSpPr>
          <p:pic>
            <p:nvPicPr>
              <p:cNvPr id="30" name="Picture 29">
                <a:extLst>
                  <a:ext uri="{FF2B5EF4-FFF2-40B4-BE49-F238E27FC236}">
                    <a16:creationId xmlns:a16="http://schemas.microsoft.com/office/drawing/2014/main" id="{453BEC8C-930C-AA41-94F5-73C07232022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812800" y="6017176"/>
                <a:ext cx="11387138" cy="3355424"/>
              </a:xfrm>
              <a:prstGeom prst="rect">
                <a:avLst/>
              </a:prstGeom>
            </p:spPr>
          </p:pic>
          <p:sp>
            <p:nvSpPr>
              <p:cNvPr id="31" name="TextBox 30">
                <a:extLst>
                  <a:ext uri="{FF2B5EF4-FFF2-40B4-BE49-F238E27FC236}">
                    <a16:creationId xmlns:a16="http://schemas.microsoft.com/office/drawing/2014/main" id="{7830815C-2587-1341-A0C7-CC7FE3166257}"/>
                  </a:ext>
                </a:extLst>
              </p:cNvPr>
              <p:cNvSpPr txBox="1"/>
              <p:nvPr/>
            </p:nvSpPr>
            <p:spPr>
              <a:xfrm>
                <a:off x="3072357" y="5628057"/>
                <a:ext cx="6071058" cy="742979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0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venir Next LT Pro" panose="020B0504020202020204" pitchFamily="34" charset="0"/>
                    <a:ea typeface="Cambria Math" panose="02040503050406030204" pitchFamily="18" charset="0"/>
                    <a:cs typeface="+mn-cs"/>
                  </a:rPr>
                  <a:t>I. Nučice</a:t>
                </a:r>
                <a:r>
                  <a:rPr kumimoji="0" lang="en-US" sz="20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, Czech Republic</a:t>
                </a:r>
              </a:p>
            </p:txBody>
          </p:sp>
        </p:grp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8FD986C4-FE47-F143-B7BF-9279644C0699}"/>
              </a:ext>
            </a:extLst>
          </p:cNvPr>
          <p:cNvGrpSpPr/>
          <p:nvPr/>
        </p:nvGrpSpPr>
        <p:grpSpPr>
          <a:xfrm>
            <a:off x="5232252" y="4912257"/>
            <a:ext cx="2819548" cy="4269140"/>
            <a:chOff x="8509000" y="2431811"/>
            <a:chExt cx="3669610" cy="6788389"/>
          </a:xfrm>
        </p:grpSpPr>
        <p:grpSp>
          <p:nvGrpSpPr>
            <p:cNvPr id="14" name="Group 13">
              <a:extLst>
                <a:ext uri="{FF2B5EF4-FFF2-40B4-BE49-F238E27FC236}">
                  <a16:creationId xmlns:a16="http://schemas.microsoft.com/office/drawing/2014/main" id="{2FEBD396-64F3-C64E-9A33-7B482B211BEA}"/>
                </a:ext>
              </a:extLst>
            </p:cNvPr>
            <p:cNvGrpSpPr/>
            <p:nvPr/>
          </p:nvGrpSpPr>
          <p:grpSpPr>
            <a:xfrm>
              <a:off x="8509000" y="2431811"/>
              <a:ext cx="3669610" cy="6788389"/>
              <a:chOff x="8509000" y="2431811"/>
              <a:chExt cx="3669610" cy="6788389"/>
            </a:xfrm>
          </p:grpSpPr>
          <p:grpSp>
            <p:nvGrpSpPr>
              <p:cNvPr id="17" name="Group 16">
                <a:extLst>
                  <a:ext uri="{FF2B5EF4-FFF2-40B4-BE49-F238E27FC236}">
                    <a16:creationId xmlns:a16="http://schemas.microsoft.com/office/drawing/2014/main" id="{86D1E817-8DF6-9A45-817A-6CCFA35AF6A0}"/>
                  </a:ext>
                </a:extLst>
              </p:cNvPr>
              <p:cNvGrpSpPr/>
              <p:nvPr/>
            </p:nvGrpSpPr>
            <p:grpSpPr>
              <a:xfrm>
                <a:off x="9804398" y="2431811"/>
                <a:ext cx="2374212" cy="6713661"/>
                <a:chOff x="10261598" y="2431811"/>
                <a:chExt cx="2374212" cy="6713661"/>
              </a:xfrm>
            </p:grpSpPr>
            <p:grpSp>
              <p:nvGrpSpPr>
                <p:cNvPr id="21" name="Group 20">
                  <a:extLst>
                    <a:ext uri="{FF2B5EF4-FFF2-40B4-BE49-F238E27FC236}">
                      <a16:creationId xmlns:a16="http://schemas.microsoft.com/office/drawing/2014/main" id="{6941F94A-C5C3-F24A-946B-77F9A4B92F04}"/>
                    </a:ext>
                  </a:extLst>
                </p:cNvPr>
                <p:cNvGrpSpPr/>
                <p:nvPr/>
              </p:nvGrpSpPr>
              <p:grpSpPr>
                <a:xfrm>
                  <a:off x="10261598" y="2431811"/>
                  <a:ext cx="2374212" cy="6713661"/>
                  <a:chOff x="5874332" y="482606"/>
                  <a:chExt cx="1884200" cy="5696988"/>
                </a:xfrm>
              </p:grpSpPr>
              <p:pic>
                <p:nvPicPr>
                  <p:cNvPr id="23" name="Picture 22">
                    <a:extLst>
                      <a:ext uri="{FF2B5EF4-FFF2-40B4-BE49-F238E27FC236}">
                        <a16:creationId xmlns:a16="http://schemas.microsoft.com/office/drawing/2014/main" id="{93B3ECA3-37D2-7A49-B145-E86A4F03A197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 rotWithShape="1">
                  <a:blip r:embed="rId4">
                    <a:clrChange>
                      <a:clrFrom>
                        <a:srgbClr val="FFFFFF"/>
                      </a:clrFrom>
                      <a:clrTo>
                        <a:srgbClr val="FFFFFF">
                          <a:alpha val="0"/>
                        </a:srgbClr>
                      </a:clrTo>
                    </a:clrChange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 l="77183" t="8970" r="17468" b="8486"/>
                  <a:stretch/>
                </p:blipFill>
                <p:spPr bwMode="auto">
                  <a:xfrm>
                    <a:off x="6911119" y="482606"/>
                    <a:ext cx="847413" cy="5696988"/>
                  </a:xfrm>
                  <a:prstGeom prst="rect">
                    <a:avLst/>
                  </a:prstGeom>
                  <a:ln>
                    <a:noFill/>
                  </a:ln>
                  <a:extLst>
                    <a:ext uri="{53640926-AAD7-44D8-BBD7-CCE9431645EC}">
                      <a14:shadowObscured xmlns:a14="http://schemas.microsoft.com/office/drawing/2010/main"/>
                    </a:ext>
                  </a:extLst>
                </p:spPr>
              </p:pic>
              <p:sp>
                <p:nvSpPr>
                  <p:cNvPr id="24" name="TextBox 23">
                    <a:extLst>
                      <a:ext uri="{FF2B5EF4-FFF2-40B4-BE49-F238E27FC236}">
                        <a16:creationId xmlns:a16="http://schemas.microsoft.com/office/drawing/2014/main" id="{1C48C018-FBF6-2E40-9CAB-1DE9BF127BC9}"/>
                      </a:ext>
                    </a:extLst>
                  </p:cNvPr>
                  <p:cNvSpPr txBox="1"/>
                  <p:nvPr/>
                </p:nvSpPr>
                <p:spPr>
                  <a:xfrm>
                    <a:off x="5874332" y="1948057"/>
                    <a:ext cx="506639" cy="221993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pPr marL="0" marR="0" lvl="0" indent="0" algn="l" defTabSz="4572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r>
                      <a:rPr kumimoji="0" lang="en-US" sz="11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+mn-cs"/>
                      </a:rPr>
                      <a:t>I</a:t>
                    </a:r>
                  </a:p>
                </p:txBody>
              </p:sp>
            </p:grpSp>
            <p:sp>
              <p:nvSpPr>
                <p:cNvPr id="22" name="TextBox 21">
                  <a:extLst>
                    <a:ext uri="{FF2B5EF4-FFF2-40B4-BE49-F238E27FC236}">
                      <a16:creationId xmlns:a16="http://schemas.microsoft.com/office/drawing/2014/main" id="{E693D5B6-E29A-B84A-BDD7-8689A61C9FA8}"/>
                    </a:ext>
                  </a:extLst>
                </p:cNvPr>
                <p:cNvSpPr txBox="1"/>
                <p:nvPr/>
              </p:nvSpPr>
              <p:spPr>
                <a:xfrm>
                  <a:off x="12174888" y="5460845"/>
                  <a:ext cx="383731" cy="400110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20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rPr>
                    <a:t>R </a:t>
                  </a:r>
                </a:p>
              </p:txBody>
            </p:sp>
          </p:grpSp>
          <p:grpSp>
            <p:nvGrpSpPr>
              <p:cNvPr id="18" name="Group 17">
                <a:extLst>
                  <a:ext uri="{FF2B5EF4-FFF2-40B4-BE49-F238E27FC236}">
                    <a16:creationId xmlns:a16="http://schemas.microsoft.com/office/drawing/2014/main" id="{2F95DE74-9B63-DE4D-B3DB-7F41BBE46822}"/>
                  </a:ext>
                </a:extLst>
              </p:cNvPr>
              <p:cNvGrpSpPr/>
              <p:nvPr/>
            </p:nvGrpSpPr>
            <p:grpSpPr>
              <a:xfrm>
                <a:off x="8509000" y="2456171"/>
                <a:ext cx="2878310" cy="6764029"/>
                <a:chOff x="8509000" y="2456171"/>
                <a:chExt cx="2878310" cy="6764029"/>
              </a:xfrm>
            </p:grpSpPr>
            <p:pic>
              <p:nvPicPr>
                <p:cNvPr id="19" name="Picture 18">
                  <a:extLst>
                    <a:ext uri="{FF2B5EF4-FFF2-40B4-BE49-F238E27FC236}">
                      <a16:creationId xmlns:a16="http://schemas.microsoft.com/office/drawing/2014/main" id="{FC3DCC3B-84DC-894B-BE23-EC53536A86E9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5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58838" t="11200" r="26010" b="6236"/>
                <a:stretch/>
              </p:blipFill>
              <p:spPr>
                <a:xfrm>
                  <a:off x="8509000" y="2456171"/>
                  <a:ext cx="2878310" cy="6764029"/>
                </a:xfrm>
                <a:prstGeom prst="rect">
                  <a:avLst/>
                </a:prstGeom>
              </p:spPr>
            </p:pic>
            <p:sp>
              <p:nvSpPr>
                <p:cNvPr id="20" name="TextBox 19">
                  <a:extLst>
                    <a:ext uri="{FF2B5EF4-FFF2-40B4-BE49-F238E27FC236}">
                      <a16:creationId xmlns:a16="http://schemas.microsoft.com/office/drawing/2014/main" id="{2AED16FD-F627-6F4E-927F-104020AC6306}"/>
                    </a:ext>
                  </a:extLst>
                </p:cNvPr>
                <p:cNvSpPr txBox="1"/>
                <p:nvPr/>
              </p:nvSpPr>
              <p:spPr>
                <a:xfrm>
                  <a:off x="8661400" y="8506466"/>
                  <a:ext cx="2088001" cy="261609"/>
                </a:xfrm>
                <a:prstGeom prst="rect">
                  <a:avLst/>
                </a:prstGeom>
                <a:solidFill>
                  <a:schemeClr val="bg1"/>
                </a:solidFill>
              </p:spPr>
              <p:txBody>
                <a:bodyPr wrap="square" rtlCol="0">
                  <a:spAutoFit/>
                </a:bodyPr>
                <a:lstStyle/>
                <a:p>
                  <a:pPr marL="0" marR="0" lvl="0" indent="0" algn="ctr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11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rPr>
                    <a:t>I =</a:t>
                  </a:r>
                  <a:r>
                    <a:rPr kumimoji="0" lang="en-US" sz="11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venir Next LT Pro" panose="020B0504020202020204" pitchFamily="34" charset="0"/>
                      <a:ea typeface="Cambria Math" panose="02040503050406030204" pitchFamily="18" charset="0"/>
                      <a:cs typeface="+mn-cs"/>
                    </a:rPr>
                    <a:t> </a:t>
                  </a:r>
                  <a:r>
                    <a:rPr kumimoji="0" lang="en-US" sz="11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venir Next LT Pro" panose="020B0504020202020204" pitchFamily="34" charset="0"/>
                      <a:ea typeface="Cambria Math" panose="02040503050406030204" pitchFamily="18" charset="0"/>
                      <a:cs typeface="+mn-cs"/>
                    </a:rPr>
                    <a:t>Nučice</a:t>
                  </a:r>
                  <a:r>
                    <a:rPr kumimoji="0" lang="en-US" sz="11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rPr>
                    <a:t> , II= HOAL</a:t>
                  </a:r>
                </a:p>
              </p:txBody>
            </p:sp>
          </p:grpSp>
        </p:grp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A443DB17-A4BB-8447-AA8C-1D25E260EA6E}"/>
                </a:ext>
              </a:extLst>
            </p:cNvPr>
            <p:cNvSpPr txBox="1"/>
            <p:nvPr/>
          </p:nvSpPr>
          <p:spPr>
            <a:xfrm>
              <a:off x="9851803" y="4876800"/>
              <a:ext cx="638397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II</a:t>
              </a: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A5EE1DE9-9070-804F-BAFE-62F2FEE6B7CE}"/>
                </a:ext>
              </a:extLst>
            </p:cNvPr>
            <p:cNvSpPr txBox="1"/>
            <p:nvPr/>
          </p:nvSpPr>
          <p:spPr>
            <a:xfrm>
              <a:off x="9775603" y="4114800"/>
              <a:ext cx="638397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I</a:t>
              </a:r>
            </a:p>
          </p:txBody>
        </p:sp>
      </p:grpSp>
      <p:sp>
        <p:nvSpPr>
          <p:cNvPr id="32" name="Heptagon 31">
            <a:extLst>
              <a:ext uri="{FF2B5EF4-FFF2-40B4-BE49-F238E27FC236}">
                <a16:creationId xmlns:a16="http://schemas.microsoft.com/office/drawing/2014/main" id="{FE0E6E84-C3FD-3849-B469-4F8B188E38C7}"/>
              </a:ext>
            </a:extLst>
          </p:cNvPr>
          <p:cNvSpPr/>
          <p:nvPr/>
        </p:nvSpPr>
        <p:spPr>
          <a:xfrm>
            <a:off x="4679371" y="5401318"/>
            <a:ext cx="1383624" cy="696841"/>
          </a:xfrm>
          <a:prstGeom prst="heptagon">
            <a:avLst/>
          </a:prstGeom>
          <a:solidFill>
            <a:schemeClr val="accent6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BE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Biomass</a:t>
            </a:r>
          </a:p>
        </p:txBody>
      </p:sp>
      <p:sp>
        <p:nvSpPr>
          <p:cNvPr id="33" name="Heptagon 32">
            <a:extLst>
              <a:ext uri="{FF2B5EF4-FFF2-40B4-BE49-F238E27FC236}">
                <a16:creationId xmlns:a16="http://schemas.microsoft.com/office/drawing/2014/main" id="{80ED8A60-52DF-134D-B116-BA5F1B6B26D2}"/>
              </a:ext>
            </a:extLst>
          </p:cNvPr>
          <p:cNvSpPr/>
          <p:nvPr/>
        </p:nvSpPr>
        <p:spPr>
          <a:xfrm>
            <a:off x="11404600" y="5475359"/>
            <a:ext cx="1383624" cy="696841"/>
          </a:xfrm>
          <a:prstGeom prst="heptagon">
            <a:avLst/>
          </a:prstGeom>
          <a:solidFill>
            <a:schemeClr val="accent6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BE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Biomass</a:t>
            </a:r>
          </a:p>
        </p:txBody>
      </p:sp>
      <p:pic>
        <p:nvPicPr>
          <p:cNvPr id="34" name="图片 19" descr="地理科学学部LOGO横版【黑】">
            <a:extLst>
              <a:ext uri="{FF2B5EF4-FFF2-40B4-BE49-F238E27FC236}">
                <a16:creationId xmlns:a16="http://schemas.microsoft.com/office/drawing/2014/main" id="{52EA17A3-2197-134B-B97A-BB72AE600F7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721080" y="8616720"/>
            <a:ext cx="2512320" cy="628029"/>
          </a:xfrm>
          <a:prstGeom prst="rect">
            <a:avLst/>
          </a:prstGeom>
        </p:spPr>
      </p:pic>
      <p:pic>
        <p:nvPicPr>
          <p:cNvPr id="35" name="Picture 2">
            <a:extLst>
              <a:ext uri="{FF2B5EF4-FFF2-40B4-BE49-F238E27FC236}">
                <a16:creationId xmlns:a16="http://schemas.microsoft.com/office/drawing/2014/main" id="{2F4BAEEA-7E6F-0D4D-ADD7-DCC6B4BA121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8812" y="8564012"/>
            <a:ext cx="1335988" cy="4820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1521265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8823A792-07FD-4AE9-A0F8-6AFAD5747D64}"/>
              </a:ext>
            </a:extLst>
          </p:cNvPr>
          <p:cNvSpPr txBox="1">
            <a:spLocks/>
          </p:cNvSpPr>
          <p:nvPr/>
        </p:nvSpPr>
        <p:spPr bwMode="auto">
          <a:xfrm>
            <a:off x="10979285" y="8140799"/>
            <a:ext cx="412762" cy="4127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25400" dir="2700000" algn="tl" rotWithShape="0">
              <a:prstClr val="black">
                <a:alpha val="40000"/>
              </a:prstClr>
            </a:outerShdw>
          </a:effectLst>
        </p:spPr>
        <p:txBody>
          <a:bodyPr vert="horz" wrap="square" lIns="99063" tIns="49531" rIns="99063" bIns="49531" numCol="1" anchor="t" anchorCtr="0" compatLnSpc="1">
            <a:prstTxWarp prst="textNoShape">
              <a:avLst/>
            </a:prstTxWarp>
          </a:bodyPr>
          <a:lstStyle/>
          <a:p>
            <a:pPr algn="ctr" defTabSz="990545" rtl="1" fontAlgn="base">
              <a:spcBef>
                <a:spcPct val="0"/>
              </a:spcBef>
              <a:spcAft>
                <a:spcPct val="0"/>
              </a:spcAft>
              <a:defRPr/>
            </a:pPr>
            <a:fld id="{0A2F3171-5043-46BF-BAE1-1B9FDA9C6D14}" type="slidenum">
              <a:rPr lang="he-IL" sz="1200">
                <a:solidFill>
                  <a:srgbClr val="FFFFFF"/>
                </a:solidFill>
                <a:latin typeface="Candara" panose="020E0502030303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pPr algn="ctr" defTabSz="990545" rtl="1" fontAlgn="base">
                <a:spcBef>
                  <a:spcPct val="0"/>
                </a:spcBef>
                <a:spcAft>
                  <a:spcPct val="0"/>
                </a:spcAft>
                <a:defRPr/>
              </a:pPr>
              <a:t>6</a:t>
            </a:fld>
            <a:endParaRPr lang="en-US" sz="1200" dirty="0">
              <a:solidFill>
                <a:srgbClr val="FFFFFF"/>
              </a:solidFill>
              <a:latin typeface="Candara" panose="020E050203030302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37C74DC1-F71F-458B-AA0E-9F91E40E38BE}"/>
              </a:ext>
            </a:extLst>
          </p:cNvPr>
          <p:cNvSpPr txBox="1">
            <a:spLocks/>
          </p:cNvSpPr>
          <p:nvPr/>
        </p:nvSpPr>
        <p:spPr bwMode="auto">
          <a:xfrm>
            <a:off x="0" y="54101"/>
            <a:ext cx="9315730" cy="1436070"/>
          </a:xfrm>
          <a:prstGeom prst="rect">
            <a:avLst/>
          </a:prstGeom>
        </p:spPr>
        <p:txBody>
          <a:bodyPr>
            <a:noAutofit/>
          </a:bodyPr>
          <a:lstStyle>
            <a:lvl1pPr algn="l" defTabSz="1320759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355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990569">
              <a:defRPr/>
            </a:pPr>
            <a:r>
              <a:rPr lang="en-GB" sz="4000" dirty="0">
                <a:solidFill>
                  <a:srgbClr val="002060"/>
                </a:solidFill>
                <a:latin typeface="Calibri Light" panose="020F0302020204030204"/>
              </a:rPr>
              <a:t>WP4: </a:t>
            </a:r>
            <a:br>
              <a:rPr lang="en-GB" sz="4000" dirty="0">
                <a:solidFill>
                  <a:srgbClr val="002060"/>
                </a:solidFill>
                <a:latin typeface="Calibri Light" panose="020F0302020204030204"/>
              </a:rPr>
            </a:br>
            <a:r>
              <a:rPr lang="en-US" sz="4000" dirty="0">
                <a:solidFill>
                  <a:srgbClr val="002060"/>
                </a:solidFill>
                <a:latin typeface="Calibri Light" panose="020F0302020204030204"/>
              </a:rPr>
              <a:t>Decision Support Systems</a:t>
            </a:r>
          </a:p>
          <a:p>
            <a:pPr defTabSz="990569">
              <a:defRPr/>
            </a:pPr>
            <a:r>
              <a:rPr lang="en-US" sz="4000" dirty="0">
                <a:solidFill>
                  <a:srgbClr val="002060"/>
                </a:solidFill>
                <a:latin typeface="Calibri Light" panose="020F0302020204030204"/>
              </a:rPr>
              <a:t>for agricultural soil &amp; water management</a:t>
            </a:r>
            <a:br>
              <a:rPr lang="en-GB" sz="4000" dirty="0">
                <a:solidFill>
                  <a:srgbClr val="002060"/>
                </a:solidFill>
                <a:latin typeface="Calibri Light" panose="020F0302020204030204"/>
              </a:rPr>
            </a:br>
            <a:endParaRPr lang="en-GB" sz="4000" dirty="0">
              <a:solidFill>
                <a:srgbClr val="002060"/>
              </a:solidFill>
              <a:latin typeface="Calibri Light" panose="020F0302020204030204"/>
            </a:endParaRPr>
          </a:p>
        </p:txBody>
      </p:sp>
      <p:sp>
        <p:nvSpPr>
          <p:cNvPr id="12" name="2 Marcador de contenido">
            <a:extLst>
              <a:ext uri="{FF2B5EF4-FFF2-40B4-BE49-F238E27FC236}">
                <a16:creationId xmlns:a16="http://schemas.microsoft.com/office/drawing/2014/main" id="{B5A4DD23-D047-486E-BF07-7F9D7DE6FA46}"/>
              </a:ext>
            </a:extLst>
          </p:cNvPr>
          <p:cNvSpPr txBox="1">
            <a:spLocks/>
          </p:cNvSpPr>
          <p:nvPr/>
        </p:nvSpPr>
        <p:spPr>
          <a:xfrm>
            <a:off x="-28713" y="2170148"/>
            <a:ext cx="9699480" cy="2935252"/>
          </a:xfrm>
          <a:prstGeom prst="rect">
            <a:avLst/>
          </a:prstGeom>
        </p:spPr>
        <p:txBody>
          <a:bodyPr>
            <a:normAutofit/>
          </a:bodyPr>
          <a:lstStyle>
            <a:lvl1pPr marL="330190" indent="-330190" algn="l" defTabSz="1320759" rtl="0" eaLnBrk="1" latinLnBrk="0" hangingPunct="1">
              <a:lnSpc>
                <a:spcPct val="90000"/>
              </a:lnSpc>
              <a:spcBef>
                <a:spcPts val="1444"/>
              </a:spcBef>
              <a:buFont typeface="Arial" panose="020B0604020202020204" pitchFamily="34" charset="0"/>
              <a:buChar char="•"/>
              <a:defRPr sz="404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990570" indent="-330190" algn="l" defTabSz="1320759" rtl="0" eaLnBrk="1" latinLnBrk="0" hangingPunct="1">
              <a:lnSpc>
                <a:spcPct val="90000"/>
              </a:lnSpc>
              <a:spcBef>
                <a:spcPts val="722"/>
              </a:spcBef>
              <a:buFont typeface="Arial" panose="020B0604020202020204" pitchFamily="34" charset="0"/>
              <a:buChar char="•"/>
              <a:defRPr sz="34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650949" indent="-330190" algn="l" defTabSz="1320759" rtl="0" eaLnBrk="1" latinLnBrk="0" hangingPunct="1">
              <a:lnSpc>
                <a:spcPct val="90000"/>
              </a:lnSpc>
              <a:spcBef>
                <a:spcPts val="722"/>
              </a:spcBef>
              <a:buFont typeface="Arial" panose="020B0604020202020204" pitchFamily="34" charset="0"/>
              <a:buChar char="•"/>
              <a:defRPr sz="288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311329" indent="-330190" algn="l" defTabSz="1320759" rtl="0" eaLnBrk="1" latinLnBrk="0" hangingPunct="1">
              <a:lnSpc>
                <a:spcPct val="90000"/>
              </a:lnSpc>
              <a:spcBef>
                <a:spcPts val="722"/>
              </a:spcBef>
              <a:buFont typeface="Arial" panose="020B0604020202020204" pitchFamily="34" charset="0"/>
              <a:buChar char="•"/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971709" indent="-330190" algn="l" defTabSz="1320759" rtl="0" eaLnBrk="1" latinLnBrk="0" hangingPunct="1">
              <a:lnSpc>
                <a:spcPct val="90000"/>
              </a:lnSpc>
              <a:spcBef>
                <a:spcPts val="722"/>
              </a:spcBef>
              <a:buFont typeface="Arial" panose="020B0604020202020204" pitchFamily="34" charset="0"/>
              <a:buChar char="•"/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632088" indent="-330190" algn="l" defTabSz="1320759" rtl="0" eaLnBrk="1" latinLnBrk="0" hangingPunct="1">
              <a:lnSpc>
                <a:spcPct val="90000"/>
              </a:lnSpc>
              <a:spcBef>
                <a:spcPts val="722"/>
              </a:spcBef>
              <a:buFont typeface="Arial" panose="020B0604020202020204" pitchFamily="34" charset="0"/>
              <a:buChar char="•"/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292468" indent="-330190" algn="l" defTabSz="1320759" rtl="0" eaLnBrk="1" latinLnBrk="0" hangingPunct="1">
              <a:lnSpc>
                <a:spcPct val="90000"/>
              </a:lnSpc>
              <a:spcBef>
                <a:spcPts val="722"/>
              </a:spcBef>
              <a:buFont typeface="Arial" panose="020B0604020202020204" pitchFamily="34" charset="0"/>
              <a:buChar char="•"/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952848" indent="-330190" algn="l" defTabSz="1320759" rtl="0" eaLnBrk="1" latinLnBrk="0" hangingPunct="1">
              <a:lnSpc>
                <a:spcPct val="90000"/>
              </a:lnSpc>
              <a:spcBef>
                <a:spcPts val="722"/>
              </a:spcBef>
              <a:buFont typeface="Arial" panose="020B0604020202020204" pitchFamily="34" charset="0"/>
              <a:buChar char="•"/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613227" indent="-330190" algn="l" defTabSz="1320759" rtl="0" eaLnBrk="1" latinLnBrk="0" hangingPunct="1">
              <a:lnSpc>
                <a:spcPct val="90000"/>
              </a:lnSpc>
              <a:spcBef>
                <a:spcPts val="722"/>
              </a:spcBef>
              <a:buFont typeface="Arial" panose="020B0604020202020204" pitchFamily="34" charset="0"/>
              <a:buChar char="•"/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defTabSz="990569" fontAlgn="base">
              <a:lnSpc>
                <a:spcPct val="100000"/>
              </a:lnSpc>
              <a:spcBef>
                <a:spcPct val="0"/>
              </a:spcBef>
              <a:spcAft>
                <a:spcPts val="450"/>
              </a:spcAft>
              <a:buNone/>
              <a:defRPr/>
            </a:pPr>
            <a:r>
              <a:rPr lang="en-US" sz="1900" dirty="0">
                <a:solidFill>
                  <a:srgbClr val="0000FF"/>
                </a:solidFill>
                <a:cs typeface="Arial" panose="020B0604020202020204" pitchFamily="34" charset="0"/>
              </a:rPr>
              <a:t>    </a:t>
            </a:r>
            <a:r>
              <a:rPr lang="en-US" sz="1900" b="1" dirty="0">
                <a:solidFill>
                  <a:srgbClr val="0000FF"/>
                </a:solidFill>
                <a:cs typeface="Arial" panose="020B0604020202020204" pitchFamily="34" charset="0"/>
              </a:rPr>
              <a:t>Objectives</a:t>
            </a:r>
          </a:p>
          <a:p>
            <a:pPr marL="247643" indent="-247643" defTabSz="990569" fontAlgn="base">
              <a:lnSpc>
                <a:spcPct val="100000"/>
              </a:lnSpc>
              <a:spcBef>
                <a:spcPct val="0"/>
              </a:spcBef>
              <a:spcAft>
                <a:spcPts val="450"/>
              </a:spcAft>
              <a:defRPr/>
            </a:pPr>
            <a:r>
              <a:rPr lang="en-US" sz="1900" dirty="0">
                <a:solidFill>
                  <a:srgbClr val="000000"/>
                </a:solidFill>
                <a:cs typeface="Arial" panose="020B0604020202020204" pitchFamily="34" charset="0"/>
              </a:rPr>
              <a:t>Integrate data &amp; knowledge to interpret data/model outputs from other WPs, by linking temporal and spatial data to farm and region decision making</a:t>
            </a:r>
          </a:p>
          <a:p>
            <a:pPr marL="247643" indent="-247643" defTabSz="990569" fontAlgn="base">
              <a:lnSpc>
                <a:spcPct val="100000"/>
              </a:lnSpc>
              <a:spcBef>
                <a:spcPct val="0"/>
              </a:spcBef>
              <a:spcAft>
                <a:spcPts val="450"/>
              </a:spcAft>
              <a:defRPr/>
            </a:pPr>
            <a:r>
              <a:rPr lang="en-US" sz="1900" dirty="0">
                <a:solidFill>
                  <a:srgbClr val="000000"/>
                </a:solidFill>
                <a:cs typeface="Arial" panose="020B0604020202020204" pitchFamily="34" charset="0"/>
              </a:rPr>
              <a:t>To build decision support algorithms based on crop-specific objective functions, socio-economic goals, environmental parameters and accessible data.</a:t>
            </a:r>
          </a:p>
          <a:p>
            <a:pPr marL="247643" indent="-247643" defTabSz="990569" fontAlgn="base">
              <a:lnSpc>
                <a:spcPct val="100000"/>
              </a:lnSpc>
              <a:spcBef>
                <a:spcPct val="0"/>
              </a:spcBef>
              <a:spcAft>
                <a:spcPts val="450"/>
              </a:spcAft>
              <a:defRPr/>
            </a:pPr>
            <a:r>
              <a:rPr lang="en-US" sz="1900" dirty="0">
                <a:solidFill>
                  <a:srgbClr val="000000"/>
                </a:solidFill>
                <a:cs typeface="Arial" panose="020B0604020202020204" pitchFamily="34" charset="0"/>
              </a:rPr>
              <a:t>To convert these algorithms into </a:t>
            </a:r>
            <a:r>
              <a:rPr lang="en-US" sz="1900" b="1" dirty="0">
                <a:solidFill>
                  <a:srgbClr val="000000"/>
                </a:solidFill>
                <a:cs typeface="Arial" panose="020B0604020202020204" pitchFamily="34" charset="0"/>
              </a:rPr>
              <a:t>practical decision support tools </a:t>
            </a:r>
          </a:p>
          <a:p>
            <a:pPr marL="0" indent="0" defTabSz="990569" fontAlgn="base">
              <a:lnSpc>
                <a:spcPct val="100000"/>
              </a:lnSpc>
              <a:spcBef>
                <a:spcPct val="0"/>
              </a:spcBef>
              <a:spcAft>
                <a:spcPts val="450"/>
              </a:spcAft>
              <a:buNone/>
              <a:defRPr/>
            </a:pPr>
            <a:r>
              <a:rPr lang="en-US" sz="1900" dirty="0">
                <a:solidFill>
                  <a:srgbClr val="000000"/>
                </a:solidFill>
                <a:cs typeface="Arial" panose="020B0604020202020204" pitchFamily="34" charset="0"/>
              </a:rPr>
              <a:t>     for end-users to optimize crop water management </a:t>
            </a:r>
            <a:br>
              <a:rPr lang="en-US" sz="165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en-US" sz="1425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35194B30-6091-445C-874A-8D8D1AC7C08D}"/>
              </a:ext>
            </a:extLst>
          </p:cNvPr>
          <p:cNvSpPr txBox="1">
            <a:spLocks/>
          </p:cNvSpPr>
          <p:nvPr/>
        </p:nvSpPr>
        <p:spPr>
          <a:xfrm>
            <a:off x="-25400" y="4572000"/>
            <a:ext cx="9658641" cy="1833532"/>
          </a:xfrm>
          <a:prstGeom prst="rect">
            <a:avLst/>
          </a:prstGeom>
        </p:spPr>
        <p:txBody>
          <a:bodyPr vert="horz" lIns="68582" tIns="34291" rIns="68582" bIns="34291" rtlCol="0">
            <a:noAutofit/>
          </a:bodyPr>
          <a:lstStyle>
            <a:lvl1pPr marL="330190" indent="-330190" algn="l" defTabSz="1320759" rtl="0" eaLnBrk="1" latinLnBrk="0" hangingPunct="1">
              <a:lnSpc>
                <a:spcPct val="90000"/>
              </a:lnSpc>
              <a:spcBef>
                <a:spcPts val="1444"/>
              </a:spcBef>
              <a:buFont typeface="Arial" panose="020B0604020202020204" pitchFamily="34" charset="0"/>
              <a:buChar char="•"/>
              <a:defRPr sz="404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990570" indent="-330190" algn="l" defTabSz="1320759" rtl="0" eaLnBrk="1" latinLnBrk="0" hangingPunct="1">
              <a:lnSpc>
                <a:spcPct val="90000"/>
              </a:lnSpc>
              <a:spcBef>
                <a:spcPts val="722"/>
              </a:spcBef>
              <a:buFont typeface="Arial" panose="020B0604020202020204" pitchFamily="34" charset="0"/>
              <a:buChar char="•"/>
              <a:defRPr sz="34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650949" indent="-330190" algn="l" defTabSz="1320759" rtl="0" eaLnBrk="1" latinLnBrk="0" hangingPunct="1">
              <a:lnSpc>
                <a:spcPct val="90000"/>
              </a:lnSpc>
              <a:spcBef>
                <a:spcPts val="722"/>
              </a:spcBef>
              <a:buFont typeface="Arial" panose="020B0604020202020204" pitchFamily="34" charset="0"/>
              <a:buChar char="•"/>
              <a:defRPr sz="288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311329" indent="-330190" algn="l" defTabSz="1320759" rtl="0" eaLnBrk="1" latinLnBrk="0" hangingPunct="1">
              <a:lnSpc>
                <a:spcPct val="90000"/>
              </a:lnSpc>
              <a:spcBef>
                <a:spcPts val="722"/>
              </a:spcBef>
              <a:buFont typeface="Arial" panose="020B0604020202020204" pitchFamily="34" charset="0"/>
              <a:buChar char="•"/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971709" indent="-330190" algn="l" defTabSz="1320759" rtl="0" eaLnBrk="1" latinLnBrk="0" hangingPunct="1">
              <a:lnSpc>
                <a:spcPct val="90000"/>
              </a:lnSpc>
              <a:spcBef>
                <a:spcPts val="722"/>
              </a:spcBef>
              <a:buFont typeface="Arial" panose="020B0604020202020204" pitchFamily="34" charset="0"/>
              <a:buChar char="•"/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632088" indent="-330190" algn="l" defTabSz="1320759" rtl="0" eaLnBrk="1" latinLnBrk="0" hangingPunct="1">
              <a:lnSpc>
                <a:spcPct val="90000"/>
              </a:lnSpc>
              <a:spcBef>
                <a:spcPts val="722"/>
              </a:spcBef>
              <a:buFont typeface="Arial" panose="020B0604020202020204" pitchFamily="34" charset="0"/>
              <a:buChar char="•"/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292468" indent="-330190" algn="l" defTabSz="1320759" rtl="0" eaLnBrk="1" latinLnBrk="0" hangingPunct="1">
              <a:lnSpc>
                <a:spcPct val="90000"/>
              </a:lnSpc>
              <a:spcBef>
                <a:spcPts val="722"/>
              </a:spcBef>
              <a:buFont typeface="Arial" panose="020B0604020202020204" pitchFamily="34" charset="0"/>
              <a:buChar char="•"/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952848" indent="-330190" algn="l" defTabSz="1320759" rtl="0" eaLnBrk="1" latinLnBrk="0" hangingPunct="1">
              <a:lnSpc>
                <a:spcPct val="90000"/>
              </a:lnSpc>
              <a:spcBef>
                <a:spcPts val="722"/>
              </a:spcBef>
              <a:buFont typeface="Arial" panose="020B0604020202020204" pitchFamily="34" charset="0"/>
              <a:buChar char="•"/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613227" indent="-330190" algn="l" defTabSz="1320759" rtl="0" eaLnBrk="1" latinLnBrk="0" hangingPunct="1">
              <a:lnSpc>
                <a:spcPct val="90000"/>
              </a:lnSpc>
              <a:spcBef>
                <a:spcPts val="722"/>
              </a:spcBef>
              <a:buFont typeface="Arial" panose="020B0604020202020204" pitchFamily="34" charset="0"/>
              <a:buChar char="•"/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defTabSz="990569">
              <a:lnSpc>
                <a:spcPct val="100000"/>
              </a:lnSpc>
              <a:spcBef>
                <a:spcPts val="0"/>
              </a:spcBef>
              <a:spcAft>
                <a:spcPts val="450"/>
              </a:spcAft>
              <a:buNone/>
            </a:pPr>
            <a:r>
              <a:rPr lang="es-ES" sz="2000" dirty="0">
                <a:solidFill>
                  <a:srgbClr val="0070C0"/>
                </a:solidFill>
                <a:cs typeface="Arial" panose="020B0604020202020204" pitchFamily="34" charset="0"/>
              </a:rPr>
              <a:t>    </a:t>
            </a:r>
            <a:r>
              <a:rPr lang="es-ES" sz="2000" b="1" dirty="0">
                <a:solidFill>
                  <a:srgbClr val="0000FF"/>
                </a:solidFill>
                <a:cs typeface="Arial" panose="020B0604020202020204" pitchFamily="34" charset="0"/>
              </a:rPr>
              <a:t>Available data</a:t>
            </a:r>
          </a:p>
          <a:p>
            <a:pPr marL="247643" indent="-247643" defTabSz="990569">
              <a:lnSpc>
                <a:spcPct val="100000"/>
              </a:lnSpc>
              <a:spcBef>
                <a:spcPts val="0"/>
              </a:spcBef>
              <a:spcAft>
                <a:spcPts val="450"/>
              </a:spcAft>
            </a:pPr>
            <a:r>
              <a:rPr lang="en-US" sz="2000" dirty="0">
                <a:solidFill>
                  <a:prstClr val="black"/>
                </a:solidFill>
                <a:cs typeface="Arial" panose="020B0604020202020204" pitchFamily="34" charset="0"/>
              </a:rPr>
              <a:t>Field crop (cotton-maize rotation) with a variable rate irrigation (VRI) center pivot</a:t>
            </a:r>
          </a:p>
          <a:p>
            <a:pPr marL="247643" indent="-247643" defTabSz="990569">
              <a:lnSpc>
                <a:spcPct val="100000"/>
              </a:lnSpc>
              <a:spcBef>
                <a:spcPts val="0"/>
              </a:spcBef>
              <a:spcAft>
                <a:spcPts val="450"/>
              </a:spcAft>
            </a:pPr>
            <a:r>
              <a:rPr lang="en-US" sz="2000" dirty="0">
                <a:solidFill>
                  <a:prstClr val="black"/>
                </a:solidFill>
                <a:cs typeface="Arial" panose="020B0604020202020204" pitchFamily="34" charset="0"/>
              </a:rPr>
              <a:t>Commercial vineyard </a:t>
            </a:r>
          </a:p>
          <a:p>
            <a:pPr marL="247643" indent="-247643" defTabSz="990569">
              <a:lnSpc>
                <a:spcPct val="100000"/>
              </a:lnSpc>
              <a:spcBef>
                <a:spcPts val="0"/>
              </a:spcBef>
              <a:spcAft>
                <a:spcPts val="450"/>
              </a:spcAft>
            </a:pPr>
            <a:r>
              <a:rPr lang="en-US" sz="2000" dirty="0">
                <a:solidFill>
                  <a:prstClr val="black"/>
                </a:solidFill>
                <a:cs typeface="Arial" panose="020B0604020202020204" pitchFamily="34" charset="0"/>
              </a:rPr>
              <a:t>Commercial peach orchard</a:t>
            </a:r>
            <a:endParaRPr lang="en-GB" sz="2000" dirty="0">
              <a:solidFill>
                <a:prstClr val="black"/>
              </a:solidFill>
              <a:cs typeface="Arial" panose="020B0604020202020204" pitchFamily="34" charset="0"/>
            </a:endParaRPr>
          </a:p>
        </p:txBody>
      </p:sp>
      <p:sp>
        <p:nvSpPr>
          <p:cNvPr id="14" name="2 Marcador de contenido">
            <a:extLst>
              <a:ext uri="{FF2B5EF4-FFF2-40B4-BE49-F238E27FC236}">
                <a16:creationId xmlns:a16="http://schemas.microsoft.com/office/drawing/2014/main" id="{ECDA149B-5407-46BF-9F32-58BE42AF812A}"/>
              </a:ext>
            </a:extLst>
          </p:cNvPr>
          <p:cNvSpPr txBox="1">
            <a:spLocks/>
          </p:cNvSpPr>
          <p:nvPr/>
        </p:nvSpPr>
        <p:spPr>
          <a:xfrm>
            <a:off x="63284" y="6253132"/>
            <a:ext cx="9322951" cy="2890868"/>
          </a:xfrm>
          <a:prstGeom prst="rect">
            <a:avLst/>
          </a:prstGeom>
        </p:spPr>
        <p:txBody>
          <a:bodyPr vert="horz" lIns="68582" tIns="34291" rIns="68582" bIns="34291" rtlCol="0">
            <a:normAutofit/>
          </a:bodyPr>
          <a:lstStyle>
            <a:lvl1pPr marL="330190" indent="-330190" algn="l" defTabSz="1320759" rtl="0" eaLnBrk="1" latinLnBrk="0" hangingPunct="1">
              <a:lnSpc>
                <a:spcPct val="90000"/>
              </a:lnSpc>
              <a:spcBef>
                <a:spcPts val="1444"/>
              </a:spcBef>
              <a:buFont typeface="Arial" panose="020B0604020202020204" pitchFamily="34" charset="0"/>
              <a:buChar char="•"/>
              <a:defRPr sz="404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990570" indent="-330190" algn="l" defTabSz="1320759" rtl="0" eaLnBrk="1" latinLnBrk="0" hangingPunct="1">
              <a:lnSpc>
                <a:spcPct val="90000"/>
              </a:lnSpc>
              <a:spcBef>
                <a:spcPts val="722"/>
              </a:spcBef>
              <a:buFont typeface="Arial" panose="020B0604020202020204" pitchFamily="34" charset="0"/>
              <a:buChar char="•"/>
              <a:defRPr sz="34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650949" indent="-330190" algn="l" defTabSz="1320759" rtl="0" eaLnBrk="1" latinLnBrk="0" hangingPunct="1">
              <a:lnSpc>
                <a:spcPct val="90000"/>
              </a:lnSpc>
              <a:spcBef>
                <a:spcPts val="722"/>
              </a:spcBef>
              <a:buFont typeface="Arial" panose="020B0604020202020204" pitchFamily="34" charset="0"/>
              <a:buChar char="•"/>
              <a:defRPr sz="288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311329" indent="-330190" algn="l" defTabSz="1320759" rtl="0" eaLnBrk="1" latinLnBrk="0" hangingPunct="1">
              <a:lnSpc>
                <a:spcPct val="90000"/>
              </a:lnSpc>
              <a:spcBef>
                <a:spcPts val="722"/>
              </a:spcBef>
              <a:buFont typeface="Arial" panose="020B0604020202020204" pitchFamily="34" charset="0"/>
              <a:buChar char="•"/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971709" indent="-330190" algn="l" defTabSz="1320759" rtl="0" eaLnBrk="1" latinLnBrk="0" hangingPunct="1">
              <a:lnSpc>
                <a:spcPct val="90000"/>
              </a:lnSpc>
              <a:spcBef>
                <a:spcPts val="722"/>
              </a:spcBef>
              <a:buFont typeface="Arial" panose="020B0604020202020204" pitchFamily="34" charset="0"/>
              <a:buChar char="•"/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632088" indent="-330190" algn="l" defTabSz="1320759" rtl="0" eaLnBrk="1" latinLnBrk="0" hangingPunct="1">
              <a:lnSpc>
                <a:spcPct val="90000"/>
              </a:lnSpc>
              <a:spcBef>
                <a:spcPts val="722"/>
              </a:spcBef>
              <a:buFont typeface="Arial" panose="020B0604020202020204" pitchFamily="34" charset="0"/>
              <a:buChar char="•"/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292468" indent="-330190" algn="l" defTabSz="1320759" rtl="0" eaLnBrk="1" latinLnBrk="0" hangingPunct="1">
              <a:lnSpc>
                <a:spcPct val="90000"/>
              </a:lnSpc>
              <a:spcBef>
                <a:spcPts val="722"/>
              </a:spcBef>
              <a:buFont typeface="Arial" panose="020B0604020202020204" pitchFamily="34" charset="0"/>
              <a:buChar char="•"/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952848" indent="-330190" algn="l" defTabSz="1320759" rtl="0" eaLnBrk="1" latinLnBrk="0" hangingPunct="1">
              <a:lnSpc>
                <a:spcPct val="90000"/>
              </a:lnSpc>
              <a:spcBef>
                <a:spcPts val="722"/>
              </a:spcBef>
              <a:buFont typeface="Arial" panose="020B0604020202020204" pitchFamily="34" charset="0"/>
              <a:buChar char="•"/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613227" indent="-330190" algn="l" defTabSz="1320759" rtl="0" eaLnBrk="1" latinLnBrk="0" hangingPunct="1">
              <a:lnSpc>
                <a:spcPct val="90000"/>
              </a:lnSpc>
              <a:spcBef>
                <a:spcPts val="722"/>
              </a:spcBef>
              <a:buFont typeface="Arial" panose="020B0604020202020204" pitchFamily="34" charset="0"/>
              <a:buChar char="•"/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defTabSz="990569" fontAlgn="base">
              <a:lnSpc>
                <a:spcPct val="100000"/>
              </a:lnSpc>
              <a:spcBef>
                <a:spcPct val="0"/>
              </a:spcBef>
              <a:spcAft>
                <a:spcPts val="450"/>
              </a:spcAft>
              <a:buNone/>
              <a:defRPr/>
            </a:pPr>
            <a:r>
              <a:rPr lang="en-US" sz="1900" dirty="0">
                <a:solidFill>
                  <a:srgbClr val="0000FF"/>
                </a:solidFill>
                <a:cs typeface="Arial" panose="020B0604020202020204" pitchFamily="34" charset="0"/>
              </a:rPr>
              <a:t>    </a:t>
            </a:r>
            <a:r>
              <a:rPr lang="en-US" sz="1900" b="1" dirty="0">
                <a:solidFill>
                  <a:srgbClr val="0000FF"/>
                </a:solidFill>
                <a:cs typeface="Arial" panose="020B0604020202020204" pitchFamily="34" charset="0"/>
              </a:rPr>
              <a:t>Developing models to produce best management maps</a:t>
            </a:r>
          </a:p>
          <a:p>
            <a:pPr marL="247643" indent="-247643" defTabSz="990569" fontAlgn="base">
              <a:lnSpc>
                <a:spcPct val="100000"/>
              </a:lnSpc>
              <a:spcBef>
                <a:spcPct val="0"/>
              </a:spcBef>
              <a:spcAft>
                <a:spcPts val="450"/>
              </a:spcAft>
              <a:defRPr/>
            </a:pPr>
            <a:r>
              <a:rPr lang="en-US" sz="1900" dirty="0">
                <a:solidFill>
                  <a:srgbClr val="000000"/>
                </a:solidFill>
                <a:cs typeface="Arial" panose="020B0604020202020204" pitchFamily="34" charset="0"/>
              </a:rPr>
              <a:t>Multivariate spatial-statistical analysis with advanced machine learning </a:t>
            </a:r>
          </a:p>
          <a:p>
            <a:pPr marL="0" indent="0" defTabSz="990569" fontAlgn="base">
              <a:lnSpc>
                <a:spcPct val="100000"/>
              </a:lnSpc>
              <a:spcBef>
                <a:spcPct val="0"/>
              </a:spcBef>
              <a:spcAft>
                <a:spcPts val="450"/>
              </a:spcAft>
              <a:buNone/>
              <a:defRPr/>
            </a:pPr>
            <a:r>
              <a:rPr lang="en-US" sz="1900" dirty="0">
                <a:solidFill>
                  <a:srgbClr val="000000"/>
                </a:solidFill>
                <a:cs typeface="Arial" panose="020B0604020202020204" pitchFamily="34" charset="0"/>
              </a:rPr>
              <a:t>methods to cope with spatial distribution of field variables</a:t>
            </a:r>
          </a:p>
          <a:p>
            <a:pPr marL="0" indent="0" defTabSz="990569" fontAlgn="base">
              <a:lnSpc>
                <a:spcPct val="100000"/>
              </a:lnSpc>
              <a:spcBef>
                <a:spcPct val="0"/>
              </a:spcBef>
              <a:spcAft>
                <a:spcPts val="450"/>
              </a:spcAft>
              <a:buNone/>
              <a:defRPr/>
            </a:pPr>
            <a:r>
              <a:rPr lang="en-US" sz="1900" dirty="0">
                <a:solidFill>
                  <a:srgbClr val="000000"/>
                </a:solidFill>
                <a:cs typeface="Arial" panose="020B0604020202020204" pitchFamily="34" charset="0"/>
              </a:rPr>
              <a:t> &amp; complex non-linear correlations between variables:</a:t>
            </a:r>
          </a:p>
          <a:p>
            <a:pPr marL="342900" indent="-342900" defTabSz="990569" fontAlgn="base">
              <a:lnSpc>
                <a:spcPct val="100000"/>
              </a:lnSpc>
              <a:spcBef>
                <a:spcPct val="0"/>
              </a:spcBef>
              <a:spcAft>
                <a:spcPts val="450"/>
              </a:spcAft>
              <a:buFont typeface="+mj-lt"/>
              <a:buAutoNum type="arabicPeriod"/>
              <a:defRPr/>
            </a:pPr>
            <a:r>
              <a:rPr lang="en-US" sz="1900" dirty="0">
                <a:solidFill>
                  <a:srgbClr val="000000"/>
                </a:solidFill>
                <a:cs typeface="Arial" panose="020B0604020202020204" pitchFamily="34" charset="0"/>
              </a:rPr>
              <a:t>Model to design a multivariate-spatial stratified-systematic sampling scheme.</a:t>
            </a:r>
          </a:p>
          <a:p>
            <a:pPr marL="342900" indent="-342900" defTabSz="990569" fontAlgn="base">
              <a:lnSpc>
                <a:spcPct val="100000"/>
              </a:lnSpc>
              <a:spcBef>
                <a:spcPct val="0"/>
              </a:spcBef>
              <a:spcAft>
                <a:spcPts val="450"/>
              </a:spcAft>
              <a:buFont typeface="+mj-lt"/>
              <a:buAutoNum type="arabicPeriod"/>
              <a:defRPr/>
            </a:pPr>
            <a:r>
              <a:rPr lang="en-US" sz="1900" dirty="0">
                <a:solidFill>
                  <a:srgbClr val="000000"/>
                </a:solidFill>
                <a:cs typeface="Arial" panose="020B0604020202020204" pitchFamily="34" charset="0"/>
              </a:rPr>
              <a:t>Decision Support Model to delineate management zones.</a:t>
            </a:r>
          </a:p>
          <a:p>
            <a:pPr marL="342900" indent="-342900" defTabSz="990569" fontAlgn="base">
              <a:lnSpc>
                <a:spcPct val="100000"/>
              </a:lnSpc>
              <a:spcBef>
                <a:spcPct val="0"/>
              </a:spcBef>
              <a:spcAft>
                <a:spcPts val="450"/>
              </a:spcAft>
              <a:buFont typeface="+mj-lt"/>
              <a:buAutoNum type="arabicPeriod"/>
              <a:defRPr/>
            </a:pPr>
            <a:r>
              <a:rPr lang="en-US" sz="1900" dirty="0">
                <a:solidFill>
                  <a:srgbClr val="000000"/>
                </a:solidFill>
                <a:cs typeface="Arial" panose="020B0604020202020204" pitchFamily="34" charset="0"/>
              </a:rPr>
              <a:t>Two predictive models: </a:t>
            </a:r>
          </a:p>
          <a:p>
            <a:pPr marL="0" indent="0" defTabSz="990569" fontAlgn="base">
              <a:lnSpc>
                <a:spcPct val="100000"/>
              </a:lnSpc>
              <a:spcBef>
                <a:spcPct val="0"/>
              </a:spcBef>
              <a:spcAft>
                <a:spcPts val="450"/>
              </a:spcAft>
              <a:buNone/>
              <a:defRPr/>
            </a:pPr>
            <a:r>
              <a:rPr lang="en-US" sz="1900" dirty="0">
                <a:solidFill>
                  <a:srgbClr val="000000"/>
                </a:solidFill>
                <a:cs typeface="Arial" panose="020B0604020202020204" pitchFamily="34" charset="0"/>
              </a:rPr>
              <a:t>Stem water potential (SWP) &amp; Crop Water Stress index (CWSI).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037F74FD-12D0-4536-A847-5DB2E7B9749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69685" t="32612" r="14090" b="9622"/>
          <a:stretch/>
        </p:blipFill>
        <p:spPr>
          <a:xfrm>
            <a:off x="9621372" y="2212978"/>
            <a:ext cx="3492733" cy="3497317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6DEE0A94-D9AB-437F-9245-F610A4A4DAAD}"/>
              </a:ext>
            </a:extLst>
          </p:cNvPr>
          <p:cNvPicPr/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63674"/>
          <a:stretch/>
        </p:blipFill>
        <p:spPr bwMode="auto">
          <a:xfrm>
            <a:off x="8051800" y="6253132"/>
            <a:ext cx="5062305" cy="2433668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18" name="Textfeld 21">
            <a:extLst>
              <a:ext uri="{FF2B5EF4-FFF2-40B4-BE49-F238E27FC236}">
                <a16:creationId xmlns:a16="http://schemas.microsoft.com/office/drawing/2014/main" id="{894FB10D-7891-4D55-9E4A-8AA11F1745B6}"/>
              </a:ext>
            </a:extLst>
          </p:cNvPr>
          <p:cNvSpPr txBox="1"/>
          <p:nvPr/>
        </p:nvSpPr>
        <p:spPr>
          <a:xfrm>
            <a:off x="10014052" y="5753124"/>
            <a:ext cx="1847906" cy="30008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defTabSz="685800"/>
            <a:r>
              <a:rPr lang="de-AT" sz="1350" dirty="0">
                <a:solidFill>
                  <a:prstClr val="black"/>
                </a:solidFill>
                <a:latin typeface="Calibri" panose="020F0502020204030204"/>
              </a:rPr>
              <a:t>Spatial sampling output</a:t>
            </a:r>
          </a:p>
        </p:txBody>
      </p:sp>
    </p:spTree>
    <p:extLst>
      <p:ext uri="{BB962C8B-B14F-4D97-AF65-F5344CB8AC3E}">
        <p14:creationId xmlns:p14="http://schemas.microsoft.com/office/powerpoint/2010/main" val="261624340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D2E93E-EA6D-4366-A369-132CA0CD6398}" type="slidenum">
              <a:rPr lang="es-ES" smtClean="0"/>
              <a:t>7</a:t>
            </a:fld>
            <a:endParaRPr lang="es-ES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0" y="2121510"/>
            <a:ext cx="11887200" cy="2069489"/>
          </a:xfrm>
        </p:spPr>
        <p:txBody>
          <a:bodyPr>
            <a:normAutofit/>
          </a:bodyPr>
          <a:lstStyle/>
          <a:p>
            <a:pPr marL="0" indent="0" fontAlgn="base">
              <a:lnSpc>
                <a:spcPct val="100000"/>
              </a:lnSpc>
              <a:spcBef>
                <a:spcPct val="0"/>
              </a:spcBef>
              <a:spcAft>
                <a:spcPts val="600"/>
              </a:spcAft>
              <a:buNone/>
              <a:defRPr/>
            </a:pPr>
            <a:r>
              <a:rPr lang="en-US" sz="1800" dirty="0">
                <a:solidFill>
                  <a:srgbClr val="0000FF"/>
                </a:solidFill>
                <a:cs typeface="Arial" panose="020B0604020202020204" pitchFamily="34" charset="0"/>
              </a:rPr>
              <a:t>    </a:t>
            </a:r>
            <a:r>
              <a:rPr lang="en-US" sz="1900" b="1" dirty="0">
                <a:solidFill>
                  <a:srgbClr val="0000FF"/>
                </a:solidFill>
                <a:cs typeface="Arial" panose="020B0604020202020204" pitchFamily="34" charset="0"/>
              </a:rPr>
              <a:t>Objectives</a:t>
            </a:r>
          </a:p>
          <a:p>
            <a:pPr fontAlgn="base">
              <a:lnSpc>
                <a:spcPct val="100000"/>
              </a:lnSpc>
              <a:spcBef>
                <a:spcPct val="0"/>
              </a:spcBef>
              <a:spcAft>
                <a:spcPts val="600"/>
              </a:spcAft>
              <a:defRPr/>
            </a:pPr>
            <a:r>
              <a:rPr lang="en-US" sz="1900" dirty="0">
                <a:solidFill>
                  <a:srgbClr val="000000"/>
                </a:solidFill>
                <a:cs typeface="Arial" panose="020B0604020202020204" pitchFamily="34" charset="0"/>
              </a:rPr>
              <a:t>Adapted Cost-Benefit analysis of best management on-farm strategies</a:t>
            </a:r>
          </a:p>
          <a:p>
            <a:pPr fontAlgn="base">
              <a:lnSpc>
                <a:spcPct val="100000"/>
              </a:lnSpc>
              <a:spcBef>
                <a:spcPct val="0"/>
              </a:spcBef>
              <a:spcAft>
                <a:spcPts val="600"/>
              </a:spcAft>
              <a:defRPr/>
            </a:pPr>
            <a:r>
              <a:rPr lang="en-US" sz="1900" dirty="0">
                <a:solidFill>
                  <a:srgbClr val="000000"/>
                </a:solidFill>
                <a:cs typeface="Arial" panose="020B0604020202020204" pitchFamily="34" charset="0"/>
              </a:rPr>
              <a:t>Efficient strategic framework for water resources allocation &amp; soil management</a:t>
            </a:r>
          </a:p>
          <a:p>
            <a:pPr fontAlgn="base">
              <a:lnSpc>
                <a:spcPct val="100000"/>
              </a:lnSpc>
              <a:spcBef>
                <a:spcPct val="0"/>
              </a:spcBef>
              <a:spcAft>
                <a:spcPts val="600"/>
              </a:spcAft>
              <a:defRPr/>
            </a:pPr>
            <a:r>
              <a:rPr lang="en-US" sz="1900" dirty="0">
                <a:solidFill>
                  <a:srgbClr val="000000"/>
                </a:solidFill>
                <a:cs typeface="Arial" panose="020B0604020202020204" pitchFamily="34" charset="0"/>
              </a:rPr>
              <a:t>Assess environmental performance of the best management practices</a:t>
            </a:r>
          </a:p>
          <a:p>
            <a:pPr fontAlgn="base">
              <a:lnSpc>
                <a:spcPct val="100000"/>
              </a:lnSpc>
              <a:spcBef>
                <a:spcPct val="0"/>
              </a:spcBef>
              <a:spcAft>
                <a:spcPts val="600"/>
              </a:spcAft>
              <a:defRPr/>
            </a:pPr>
            <a:r>
              <a:rPr lang="en-US" sz="1900" dirty="0">
                <a:solidFill>
                  <a:srgbClr val="000000"/>
                </a:solidFill>
                <a:cs typeface="Arial" panose="020B0604020202020204" pitchFamily="34" charset="0"/>
              </a:rPr>
              <a:t>Coordinate and disseminate economic analysis for stakeholders</a:t>
            </a:r>
          </a:p>
          <a:p>
            <a:pPr fontAlgn="base">
              <a:lnSpc>
                <a:spcPct val="100000"/>
              </a:lnSpc>
              <a:spcBef>
                <a:spcPct val="0"/>
              </a:spcBef>
              <a:spcAft>
                <a:spcPts val="600"/>
              </a:spcAft>
              <a:defRPr/>
            </a:pPr>
            <a:endParaRPr lang="es-ES" sz="1800" dirty="0"/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E151DA63-1641-454F-9DC9-D6EC61EF1668}"/>
              </a:ext>
            </a:extLst>
          </p:cNvPr>
          <p:cNvSpPr txBox="1">
            <a:spLocks/>
          </p:cNvSpPr>
          <p:nvPr/>
        </p:nvSpPr>
        <p:spPr>
          <a:xfrm>
            <a:off x="-101600" y="4114800"/>
            <a:ext cx="13208000" cy="142671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30190" indent="-330190" algn="l" defTabSz="1320759" rtl="0" eaLnBrk="1" latinLnBrk="0" hangingPunct="1">
              <a:lnSpc>
                <a:spcPct val="90000"/>
              </a:lnSpc>
              <a:spcBef>
                <a:spcPts val="1444"/>
              </a:spcBef>
              <a:buFont typeface="Arial" panose="020B0604020202020204" pitchFamily="34" charset="0"/>
              <a:buChar char="•"/>
              <a:defRPr sz="404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990570" indent="-330190" algn="l" defTabSz="1320759" rtl="0" eaLnBrk="1" latinLnBrk="0" hangingPunct="1">
              <a:lnSpc>
                <a:spcPct val="90000"/>
              </a:lnSpc>
              <a:spcBef>
                <a:spcPts val="722"/>
              </a:spcBef>
              <a:buFont typeface="Arial" panose="020B0604020202020204" pitchFamily="34" charset="0"/>
              <a:buChar char="•"/>
              <a:defRPr sz="34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650949" indent="-330190" algn="l" defTabSz="1320759" rtl="0" eaLnBrk="1" latinLnBrk="0" hangingPunct="1">
              <a:lnSpc>
                <a:spcPct val="90000"/>
              </a:lnSpc>
              <a:spcBef>
                <a:spcPts val="722"/>
              </a:spcBef>
              <a:buFont typeface="Arial" panose="020B0604020202020204" pitchFamily="34" charset="0"/>
              <a:buChar char="•"/>
              <a:defRPr sz="288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311329" indent="-330190" algn="l" defTabSz="1320759" rtl="0" eaLnBrk="1" latinLnBrk="0" hangingPunct="1">
              <a:lnSpc>
                <a:spcPct val="90000"/>
              </a:lnSpc>
              <a:spcBef>
                <a:spcPts val="722"/>
              </a:spcBef>
              <a:buFont typeface="Arial" panose="020B0604020202020204" pitchFamily="34" charset="0"/>
              <a:buChar char="•"/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971709" indent="-330190" algn="l" defTabSz="1320759" rtl="0" eaLnBrk="1" latinLnBrk="0" hangingPunct="1">
              <a:lnSpc>
                <a:spcPct val="90000"/>
              </a:lnSpc>
              <a:spcBef>
                <a:spcPts val="722"/>
              </a:spcBef>
              <a:buFont typeface="Arial" panose="020B0604020202020204" pitchFamily="34" charset="0"/>
              <a:buChar char="•"/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632088" indent="-330190" algn="l" defTabSz="1320759" rtl="0" eaLnBrk="1" latinLnBrk="0" hangingPunct="1">
              <a:lnSpc>
                <a:spcPct val="90000"/>
              </a:lnSpc>
              <a:spcBef>
                <a:spcPts val="722"/>
              </a:spcBef>
              <a:buFont typeface="Arial" panose="020B0604020202020204" pitchFamily="34" charset="0"/>
              <a:buChar char="•"/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292468" indent="-330190" algn="l" defTabSz="1320759" rtl="0" eaLnBrk="1" latinLnBrk="0" hangingPunct="1">
              <a:lnSpc>
                <a:spcPct val="90000"/>
              </a:lnSpc>
              <a:spcBef>
                <a:spcPts val="722"/>
              </a:spcBef>
              <a:buFont typeface="Arial" panose="020B0604020202020204" pitchFamily="34" charset="0"/>
              <a:buChar char="•"/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952848" indent="-330190" algn="l" defTabSz="1320759" rtl="0" eaLnBrk="1" latinLnBrk="0" hangingPunct="1">
              <a:lnSpc>
                <a:spcPct val="90000"/>
              </a:lnSpc>
              <a:spcBef>
                <a:spcPts val="722"/>
              </a:spcBef>
              <a:buFont typeface="Arial" panose="020B0604020202020204" pitchFamily="34" charset="0"/>
              <a:buChar char="•"/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613227" indent="-330190" algn="l" defTabSz="1320759" rtl="0" eaLnBrk="1" latinLnBrk="0" hangingPunct="1">
              <a:lnSpc>
                <a:spcPct val="90000"/>
              </a:lnSpc>
              <a:spcBef>
                <a:spcPts val="722"/>
              </a:spcBef>
              <a:buFont typeface="Arial" panose="020B0604020202020204" pitchFamily="34" charset="0"/>
              <a:buChar char="•"/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</a:pPr>
            <a:r>
              <a:rPr lang="es-ES" sz="1900" dirty="0">
                <a:solidFill>
                  <a:srgbClr val="0070C0"/>
                </a:solidFill>
                <a:cs typeface="Arial" panose="020B0604020202020204" pitchFamily="34" charset="0"/>
              </a:rPr>
              <a:t>    </a:t>
            </a:r>
            <a:r>
              <a:rPr lang="es-ES" sz="1900" b="1" dirty="0">
                <a:solidFill>
                  <a:srgbClr val="0000FF"/>
                </a:solidFill>
                <a:cs typeface="Arial" panose="020B0604020202020204" pitchFamily="34" charset="0"/>
              </a:rPr>
              <a:t>Available data</a:t>
            </a: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</a:pPr>
            <a:r>
              <a:rPr lang="de-DE" sz="1900" dirty="0" err="1">
                <a:solidFill>
                  <a:srgbClr val="002060"/>
                </a:solidFill>
                <a:cs typeface="Arial" panose="020B0604020202020204" pitchFamily="34" charset="0"/>
              </a:rPr>
              <a:t>Supplied</a:t>
            </a:r>
            <a:r>
              <a:rPr lang="de-DE" sz="1900" dirty="0">
                <a:solidFill>
                  <a:srgbClr val="002060"/>
                </a:solidFill>
                <a:cs typeface="Arial" panose="020B0604020202020204" pitchFamily="34" charset="0"/>
              </a:rPr>
              <a:t> </a:t>
            </a:r>
            <a:r>
              <a:rPr lang="de-DE" sz="1900" dirty="0" err="1">
                <a:solidFill>
                  <a:srgbClr val="002060"/>
                </a:solidFill>
                <a:cs typeface="Arial" panose="020B0604020202020204" pitchFamily="34" charset="0"/>
              </a:rPr>
              <a:t>by</a:t>
            </a:r>
            <a:r>
              <a:rPr lang="de-DE" sz="1900" dirty="0">
                <a:solidFill>
                  <a:srgbClr val="002060"/>
                </a:solidFill>
                <a:cs typeface="Arial" panose="020B0604020202020204" pitchFamily="34" charset="0"/>
              </a:rPr>
              <a:t> National Bureau </a:t>
            </a:r>
            <a:r>
              <a:rPr lang="de-DE" sz="1900" dirty="0" err="1">
                <a:solidFill>
                  <a:srgbClr val="002060"/>
                </a:solidFill>
                <a:cs typeface="Arial" panose="020B0604020202020204" pitchFamily="34" charset="0"/>
              </a:rPr>
              <a:t>of</a:t>
            </a:r>
            <a:r>
              <a:rPr lang="de-DE" sz="1900" dirty="0">
                <a:solidFill>
                  <a:srgbClr val="002060"/>
                </a:solidFill>
                <a:cs typeface="Arial" panose="020B0604020202020204" pitchFamily="34" charset="0"/>
              </a:rPr>
              <a:t> </a:t>
            </a:r>
            <a:r>
              <a:rPr lang="de-DE" sz="1900" dirty="0" err="1">
                <a:solidFill>
                  <a:srgbClr val="002060"/>
                </a:solidFill>
                <a:cs typeface="Arial" panose="020B0604020202020204" pitchFamily="34" charset="0"/>
              </a:rPr>
              <a:t>Statistics</a:t>
            </a:r>
            <a:r>
              <a:rPr lang="de-DE" sz="1900" dirty="0">
                <a:solidFill>
                  <a:srgbClr val="002060"/>
                </a:solidFill>
                <a:cs typeface="Arial" panose="020B0604020202020204" pitchFamily="34" charset="0"/>
              </a:rPr>
              <a:t> </a:t>
            </a:r>
            <a:r>
              <a:rPr lang="de-DE" sz="1900" dirty="0" err="1">
                <a:solidFill>
                  <a:srgbClr val="002060"/>
                </a:solidFill>
                <a:cs typeface="Arial" panose="020B0604020202020204" pitchFamily="34" charset="0"/>
              </a:rPr>
              <a:t>of</a:t>
            </a:r>
            <a:r>
              <a:rPr lang="de-DE" sz="1900" dirty="0">
                <a:solidFill>
                  <a:srgbClr val="002060"/>
                </a:solidFill>
                <a:cs typeface="Arial" panose="020B0604020202020204" pitchFamily="34" charset="0"/>
              </a:rPr>
              <a:t> China, </a:t>
            </a:r>
            <a:r>
              <a:rPr lang="de-DE" sz="1900" dirty="0" err="1">
                <a:solidFill>
                  <a:srgbClr val="002060"/>
                </a:solidFill>
                <a:cs typeface="Arial" panose="020B0604020202020204" pitchFamily="34" charset="0"/>
              </a:rPr>
              <a:t>Eurostat</a:t>
            </a:r>
            <a:r>
              <a:rPr lang="de-DE" sz="1900" dirty="0">
                <a:solidFill>
                  <a:srgbClr val="002060"/>
                </a:solidFill>
                <a:cs typeface="Arial" panose="020B0604020202020204" pitchFamily="34" charset="0"/>
              </a:rPr>
              <a:t>, FAO </a:t>
            </a:r>
            <a:r>
              <a:rPr lang="de-DE" sz="1900" dirty="0" err="1">
                <a:solidFill>
                  <a:srgbClr val="002060"/>
                </a:solidFill>
                <a:cs typeface="Arial" panose="020B0604020202020204" pitchFamily="34" charset="0"/>
              </a:rPr>
              <a:t>and</a:t>
            </a:r>
            <a:endParaRPr lang="de-DE" sz="1900" dirty="0">
              <a:solidFill>
                <a:srgbClr val="002060"/>
              </a:solidFill>
              <a:cs typeface="Arial" panose="020B0604020202020204" pitchFamily="34" charset="0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</a:pPr>
            <a:r>
              <a:rPr lang="de-DE" sz="1900" dirty="0">
                <a:solidFill>
                  <a:srgbClr val="002060"/>
                </a:solidFill>
                <a:cs typeface="Arial" panose="020B0604020202020204" pitchFamily="34" charset="0"/>
              </a:rPr>
              <a:t>	National </a:t>
            </a:r>
            <a:r>
              <a:rPr lang="de-DE" sz="1900" dirty="0" err="1">
                <a:solidFill>
                  <a:srgbClr val="002060"/>
                </a:solidFill>
                <a:cs typeface="Arial" panose="020B0604020202020204" pitchFamily="34" charset="0"/>
              </a:rPr>
              <a:t>statistics</a:t>
            </a:r>
            <a:r>
              <a:rPr lang="de-DE" sz="1900" dirty="0">
                <a:solidFill>
                  <a:srgbClr val="002060"/>
                </a:solidFill>
                <a:cs typeface="Arial" panose="020B0604020202020204" pitchFamily="34" charset="0"/>
              </a:rPr>
              <a:t> </a:t>
            </a:r>
            <a:r>
              <a:rPr lang="de-DE" sz="1900" dirty="0" err="1">
                <a:solidFill>
                  <a:srgbClr val="002060"/>
                </a:solidFill>
                <a:cs typeface="Arial" panose="020B0604020202020204" pitchFamily="34" charset="0"/>
              </a:rPr>
              <a:t>databases</a:t>
            </a:r>
            <a:r>
              <a:rPr lang="de-DE" sz="1900" dirty="0">
                <a:solidFill>
                  <a:srgbClr val="002060"/>
                </a:solidFill>
                <a:cs typeface="Arial" panose="020B0604020202020204" pitchFamily="34" charset="0"/>
              </a:rPr>
              <a:t> </a:t>
            </a:r>
            <a:r>
              <a:rPr lang="de-DE" sz="1900" dirty="0" err="1">
                <a:solidFill>
                  <a:srgbClr val="002060"/>
                </a:solidFill>
                <a:cs typeface="Arial" panose="020B0604020202020204" pitchFamily="34" charset="0"/>
              </a:rPr>
              <a:t>from</a:t>
            </a:r>
            <a:r>
              <a:rPr lang="de-DE" sz="1900" dirty="0">
                <a:solidFill>
                  <a:srgbClr val="002060"/>
                </a:solidFill>
                <a:cs typeface="Arial" panose="020B0604020202020204" pitchFamily="34" charset="0"/>
              </a:rPr>
              <a:t> </a:t>
            </a:r>
            <a:r>
              <a:rPr lang="de-DE" sz="1900" dirty="0" err="1">
                <a:solidFill>
                  <a:srgbClr val="002060"/>
                </a:solidFill>
                <a:cs typeface="Arial" panose="020B0604020202020204" pitchFamily="34" charset="0"/>
              </a:rPr>
              <a:t>partner</a:t>
            </a:r>
            <a:r>
              <a:rPr lang="de-DE" sz="1900" dirty="0">
                <a:solidFill>
                  <a:srgbClr val="002060"/>
                </a:solidFill>
                <a:cs typeface="Arial" panose="020B0604020202020204" pitchFamily="34" charset="0"/>
              </a:rPr>
              <a:t> countries</a:t>
            </a:r>
            <a:endParaRPr lang="en-GB" sz="1900" dirty="0">
              <a:solidFill>
                <a:srgbClr val="002060"/>
              </a:solidFill>
              <a:cs typeface="Arial" panose="020B0604020202020204" pitchFamily="34" charset="0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</a:pPr>
            <a:endParaRPr lang="en-GB" sz="19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</a:pPr>
            <a:endParaRPr lang="es-ES" sz="19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4" name="Title 1"/>
          <p:cNvSpPr>
            <a:spLocks noGrp="1"/>
          </p:cNvSpPr>
          <p:nvPr>
            <p:ph type="title"/>
          </p:nvPr>
        </p:nvSpPr>
        <p:spPr bwMode="auto">
          <a:xfrm>
            <a:off x="0" y="3629"/>
            <a:ext cx="11391900" cy="1914702"/>
          </a:xfrm>
        </p:spPr>
        <p:txBody>
          <a:bodyPr>
            <a:normAutofit/>
          </a:bodyPr>
          <a:lstStyle/>
          <a:p>
            <a:pPr>
              <a:defRPr/>
            </a:pPr>
            <a:r>
              <a:rPr lang="en-GB" sz="4000" dirty="0">
                <a:solidFill>
                  <a:srgbClr val="002060"/>
                </a:solidFill>
              </a:rPr>
              <a:t>WP5: </a:t>
            </a:r>
            <a:br>
              <a:rPr lang="en-GB" sz="4000" dirty="0">
                <a:solidFill>
                  <a:srgbClr val="002060"/>
                </a:solidFill>
              </a:rPr>
            </a:br>
            <a:r>
              <a:rPr lang="en-GB" sz="4000" dirty="0">
                <a:solidFill>
                  <a:srgbClr val="002060"/>
                </a:solidFill>
              </a:rPr>
              <a:t>Socio-economic &amp; environmental implications</a:t>
            </a:r>
            <a:br>
              <a:rPr lang="en-GB" sz="4000" dirty="0">
                <a:solidFill>
                  <a:srgbClr val="002060"/>
                </a:solidFill>
              </a:rPr>
            </a:br>
            <a:r>
              <a:rPr lang="en-GB" sz="4000" dirty="0">
                <a:solidFill>
                  <a:srgbClr val="002060"/>
                </a:solidFill>
              </a:rPr>
              <a:t>for policy planning</a:t>
            </a:r>
          </a:p>
        </p:txBody>
      </p:sp>
      <p:sp>
        <p:nvSpPr>
          <p:cNvPr id="25" name="2 Marcador de contenido"/>
          <p:cNvSpPr txBox="1">
            <a:spLocks/>
          </p:cNvSpPr>
          <p:nvPr/>
        </p:nvSpPr>
        <p:spPr>
          <a:xfrm>
            <a:off x="11043" y="5541518"/>
            <a:ext cx="6897757" cy="15240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30190" indent="-330190" algn="l" defTabSz="1320759" rtl="0" eaLnBrk="1" latinLnBrk="0" hangingPunct="1">
              <a:lnSpc>
                <a:spcPct val="90000"/>
              </a:lnSpc>
              <a:spcBef>
                <a:spcPts val="1444"/>
              </a:spcBef>
              <a:buFont typeface="Arial" panose="020B0604020202020204" pitchFamily="34" charset="0"/>
              <a:buChar char="•"/>
              <a:defRPr sz="404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990570" indent="-330190" algn="l" defTabSz="1320759" rtl="0" eaLnBrk="1" latinLnBrk="0" hangingPunct="1">
              <a:lnSpc>
                <a:spcPct val="90000"/>
              </a:lnSpc>
              <a:spcBef>
                <a:spcPts val="722"/>
              </a:spcBef>
              <a:buFont typeface="Arial" panose="020B0604020202020204" pitchFamily="34" charset="0"/>
              <a:buChar char="•"/>
              <a:defRPr sz="34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650949" indent="-330190" algn="l" defTabSz="1320759" rtl="0" eaLnBrk="1" latinLnBrk="0" hangingPunct="1">
              <a:lnSpc>
                <a:spcPct val="90000"/>
              </a:lnSpc>
              <a:spcBef>
                <a:spcPts val="722"/>
              </a:spcBef>
              <a:buFont typeface="Arial" panose="020B0604020202020204" pitchFamily="34" charset="0"/>
              <a:buChar char="•"/>
              <a:defRPr sz="288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311329" indent="-330190" algn="l" defTabSz="1320759" rtl="0" eaLnBrk="1" latinLnBrk="0" hangingPunct="1">
              <a:lnSpc>
                <a:spcPct val="90000"/>
              </a:lnSpc>
              <a:spcBef>
                <a:spcPts val="722"/>
              </a:spcBef>
              <a:buFont typeface="Arial" panose="020B0604020202020204" pitchFamily="34" charset="0"/>
              <a:buChar char="•"/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971709" indent="-330190" algn="l" defTabSz="1320759" rtl="0" eaLnBrk="1" latinLnBrk="0" hangingPunct="1">
              <a:lnSpc>
                <a:spcPct val="90000"/>
              </a:lnSpc>
              <a:spcBef>
                <a:spcPts val="722"/>
              </a:spcBef>
              <a:buFont typeface="Arial" panose="020B0604020202020204" pitchFamily="34" charset="0"/>
              <a:buChar char="•"/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632088" indent="-330190" algn="l" defTabSz="1320759" rtl="0" eaLnBrk="1" latinLnBrk="0" hangingPunct="1">
              <a:lnSpc>
                <a:spcPct val="90000"/>
              </a:lnSpc>
              <a:spcBef>
                <a:spcPts val="722"/>
              </a:spcBef>
              <a:buFont typeface="Arial" panose="020B0604020202020204" pitchFamily="34" charset="0"/>
              <a:buChar char="•"/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292468" indent="-330190" algn="l" defTabSz="1320759" rtl="0" eaLnBrk="1" latinLnBrk="0" hangingPunct="1">
              <a:lnSpc>
                <a:spcPct val="90000"/>
              </a:lnSpc>
              <a:spcBef>
                <a:spcPts val="722"/>
              </a:spcBef>
              <a:buFont typeface="Arial" panose="020B0604020202020204" pitchFamily="34" charset="0"/>
              <a:buChar char="•"/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952848" indent="-330190" algn="l" defTabSz="1320759" rtl="0" eaLnBrk="1" latinLnBrk="0" hangingPunct="1">
              <a:lnSpc>
                <a:spcPct val="90000"/>
              </a:lnSpc>
              <a:spcBef>
                <a:spcPts val="722"/>
              </a:spcBef>
              <a:buFont typeface="Arial" panose="020B0604020202020204" pitchFamily="34" charset="0"/>
              <a:buChar char="•"/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613227" indent="-330190" algn="l" defTabSz="1320759" rtl="0" eaLnBrk="1" latinLnBrk="0" hangingPunct="1">
              <a:lnSpc>
                <a:spcPct val="90000"/>
              </a:lnSpc>
              <a:spcBef>
                <a:spcPts val="722"/>
              </a:spcBef>
              <a:buFont typeface="Arial" panose="020B0604020202020204" pitchFamily="34" charset="0"/>
              <a:buChar char="•"/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fontAlgn="base">
              <a:lnSpc>
                <a:spcPct val="100000"/>
              </a:lnSpc>
              <a:spcBef>
                <a:spcPct val="0"/>
              </a:spcBef>
              <a:spcAft>
                <a:spcPts val="600"/>
              </a:spcAft>
              <a:buFont typeface="Arial" panose="020B0604020202020204" pitchFamily="34" charset="0"/>
              <a:buNone/>
              <a:defRPr/>
            </a:pPr>
            <a:r>
              <a:rPr lang="en-US" sz="18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</a:t>
            </a:r>
            <a:r>
              <a:rPr lang="en-US" sz="1900" b="1" dirty="0">
                <a:solidFill>
                  <a:srgbClr val="0000FF"/>
                </a:solidFill>
                <a:cs typeface="Arial" panose="020B0604020202020204" pitchFamily="34" charset="0"/>
              </a:rPr>
              <a:t>Outcomes</a:t>
            </a:r>
          </a:p>
          <a:p>
            <a:pPr fontAlgn="base">
              <a:lnSpc>
                <a:spcPct val="100000"/>
              </a:lnSpc>
              <a:spcBef>
                <a:spcPct val="0"/>
              </a:spcBef>
              <a:spcAft>
                <a:spcPts val="600"/>
              </a:spcAft>
              <a:defRPr/>
            </a:pPr>
            <a:r>
              <a:rPr lang="en-US" sz="1900" dirty="0">
                <a:solidFill>
                  <a:srgbClr val="000000"/>
                </a:solidFill>
                <a:cs typeface="Arial" panose="020B0604020202020204" pitchFamily="34" charset="0"/>
              </a:rPr>
              <a:t>Identify economically, socially &amp; ecologically feasible  possible solutions </a:t>
            </a:r>
            <a:r>
              <a:rPr lang="en-US" sz="1900" b="1" dirty="0">
                <a:solidFill>
                  <a:srgbClr val="000000"/>
                </a:solidFill>
                <a:cs typeface="Arial" panose="020B0604020202020204" pitchFamily="34" charset="0"/>
              </a:rPr>
              <a:t>for farmers / catchment managers</a:t>
            </a:r>
          </a:p>
        </p:txBody>
      </p:sp>
      <p:pic>
        <p:nvPicPr>
          <p:cNvPr id="5" name="Grafik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27800" y="5244963"/>
            <a:ext cx="6104275" cy="37466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834072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Office Theme">
  <a:themeElements>
    <a:clrScheme name="Kantoorthema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Kantoorthema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toorthema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766</Words>
  <Application>Microsoft Office PowerPoint</Application>
  <PresentationFormat>Custom</PresentationFormat>
  <Paragraphs>107</Paragraphs>
  <Slides>7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7</vt:i4>
      </vt:variant>
    </vt:vector>
  </HeadingPairs>
  <TitlesOfParts>
    <vt:vector size="15" baseType="lpstr">
      <vt:lpstr>Arial</vt:lpstr>
      <vt:lpstr>Avenir Next LT Pro</vt:lpstr>
      <vt:lpstr>Calibri</vt:lpstr>
      <vt:lpstr>Calibri Light</vt:lpstr>
      <vt:lpstr>Candara</vt:lpstr>
      <vt:lpstr>Office Theme</vt:lpstr>
      <vt:lpstr>1_Office Theme</vt:lpstr>
      <vt:lpstr>2_Office Theme</vt:lpstr>
      <vt:lpstr>Climate-smart agriculture https://www.shui-eu.org</vt:lpstr>
      <vt:lpstr>WP1:  A data resource of best management practices </vt:lpstr>
      <vt:lpstr>WP2.1:  Crop simulation modelling </vt:lpstr>
      <vt:lpstr>WP2.2:  Hydrology and Soil Erosion Modelling </vt:lpstr>
      <vt:lpstr>PowerPoint Presentation</vt:lpstr>
      <vt:lpstr>PowerPoint Presentation</vt:lpstr>
      <vt:lpstr>WP5:  Socio-economic &amp; environmental implications for policy planning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Castro Valdecantos, Pedro</dc:creator>
  <cp:lastModifiedBy>Cristina McBride</cp:lastModifiedBy>
  <cp:revision>404</cp:revision>
  <dcterms:created xsi:type="dcterms:W3CDTF">2006-08-16T00:00:00Z</dcterms:created>
  <dcterms:modified xsi:type="dcterms:W3CDTF">2020-07-21T15:21:59Z</dcterms:modified>
</cp:coreProperties>
</file>